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21" r:id="rId3"/>
    <p:sldId id="422" r:id="rId4"/>
    <p:sldId id="423" r:id="rId5"/>
    <p:sldId id="424" r:id="rId6"/>
    <p:sldId id="436" r:id="rId7"/>
    <p:sldId id="425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5" r:id="rId16"/>
    <p:sldId id="434" r:id="rId17"/>
    <p:sldId id="398" r:id="rId18"/>
  </p:sldIdLst>
  <p:sldSz cx="10691813" cy="7559675"/>
  <p:notesSz cx="6858000" cy="9144000"/>
  <p:defaultTextStyle>
    <a:defPPr marL="0" marR="0" indent="0" algn="l" defTabSz="57702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88511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577022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865532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154043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442555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731066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019576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308087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29E2CF-FEE3-4161-B6EF-D316D0B73387}">
          <p14:sldIdLst>
            <p14:sldId id="256"/>
            <p14:sldId id="421"/>
            <p14:sldId id="422"/>
            <p14:sldId id="423"/>
            <p14:sldId id="424"/>
            <p14:sldId id="436"/>
            <p14:sldId id="425"/>
            <p14:sldId id="427"/>
            <p14:sldId id="428"/>
            <p14:sldId id="429"/>
            <p14:sldId id="430"/>
            <p14:sldId id="431"/>
            <p14:sldId id="432"/>
            <p14:sldId id="433"/>
            <p14:sldId id="435"/>
            <p14:sldId id="434"/>
          </p14:sldIdLst>
        </p14:section>
        <p14:section name="Раздел без заголовка" id="{5EA7625F-0723-4A4D-A897-E031D845A332}">
          <p14:sldIdLst>
            <p14:sldId id="39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  <a:srgbClr val="152B75"/>
    <a:srgbClr val="989EA8"/>
    <a:srgbClr val="B7C6CF"/>
    <a:srgbClr val="FFFFFF"/>
    <a:srgbClr val="F5F5F5"/>
    <a:srgbClr val="7F858E"/>
    <a:srgbClr val="16C2F4"/>
    <a:srgbClr val="B1B6C1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F8CFCC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FE7D4"/>
          </a:solidFill>
        </a:fill>
      </a:tcStyle>
    </a:wholeTbl>
    <a:band2H>
      <a:tcTxStyle/>
      <a:tcStyle>
        <a:tcBdr/>
        <a:fill>
          <a:solidFill>
            <a:srgbClr val="E9F3EB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E2E4E7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4F5FC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F5FC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52"/>
    <p:restoredTop sz="94627"/>
  </p:normalViewPr>
  <p:slideViewPr>
    <p:cSldViewPr snapToGrid="0" snapToObjects="1">
      <p:cViewPr varScale="1">
        <p:scale>
          <a:sx n="94" d="100"/>
          <a:sy n="94" d="100"/>
        </p:scale>
        <p:origin x="-456" y="-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985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99726" latinLnBrk="0">
      <a:defRPr>
        <a:latin typeface="+mn-lt"/>
        <a:ea typeface="+mn-ea"/>
        <a:cs typeface="+mn-cs"/>
        <a:sym typeface="Calibri"/>
      </a:defRPr>
    </a:lvl1pPr>
    <a:lvl2pPr indent="144255" defTabSz="899726" latinLnBrk="0">
      <a:defRPr>
        <a:latin typeface="+mn-lt"/>
        <a:ea typeface="+mn-ea"/>
        <a:cs typeface="+mn-cs"/>
        <a:sym typeface="Calibri"/>
      </a:defRPr>
    </a:lvl2pPr>
    <a:lvl3pPr indent="288511" defTabSz="899726" latinLnBrk="0">
      <a:defRPr>
        <a:latin typeface="+mn-lt"/>
        <a:ea typeface="+mn-ea"/>
        <a:cs typeface="+mn-cs"/>
        <a:sym typeface="Calibri"/>
      </a:defRPr>
    </a:lvl3pPr>
    <a:lvl4pPr indent="432766" defTabSz="899726" latinLnBrk="0">
      <a:defRPr>
        <a:latin typeface="+mn-lt"/>
        <a:ea typeface="+mn-ea"/>
        <a:cs typeface="+mn-cs"/>
        <a:sym typeface="Calibri"/>
      </a:defRPr>
    </a:lvl4pPr>
    <a:lvl5pPr indent="577022" defTabSz="899726" latinLnBrk="0">
      <a:defRPr>
        <a:latin typeface="+mn-lt"/>
        <a:ea typeface="+mn-ea"/>
        <a:cs typeface="+mn-cs"/>
        <a:sym typeface="Calibri"/>
      </a:defRPr>
    </a:lvl5pPr>
    <a:lvl6pPr indent="721277" defTabSz="899726" latinLnBrk="0">
      <a:defRPr>
        <a:latin typeface="+mn-lt"/>
        <a:ea typeface="+mn-ea"/>
        <a:cs typeface="+mn-cs"/>
        <a:sym typeface="Calibri"/>
      </a:defRPr>
    </a:lvl6pPr>
    <a:lvl7pPr indent="865532" defTabSz="899726" latinLnBrk="0">
      <a:defRPr>
        <a:latin typeface="+mn-lt"/>
        <a:ea typeface="+mn-ea"/>
        <a:cs typeface="+mn-cs"/>
        <a:sym typeface="Calibri"/>
      </a:defRPr>
    </a:lvl7pPr>
    <a:lvl8pPr indent="1009788" defTabSz="899726" latinLnBrk="0">
      <a:defRPr>
        <a:latin typeface="+mn-lt"/>
        <a:ea typeface="+mn-ea"/>
        <a:cs typeface="+mn-cs"/>
        <a:sym typeface="Calibri"/>
      </a:defRPr>
    </a:lvl8pPr>
    <a:lvl9pPr indent="1154043" defTabSz="899726" latinLnBrk="0"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sz="quarter" idx="13"/>
          </p:nvPr>
        </p:nvSpPr>
        <p:spPr>
          <a:xfrm>
            <a:off x="554082" y="3342648"/>
            <a:ext cx="2560190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sz="quarter" idx="14"/>
          </p:nvPr>
        </p:nvSpPr>
        <p:spPr>
          <a:xfrm>
            <a:off x="3346857" y="3342648"/>
            <a:ext cx="2560190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13"/>
          </p:nvPr>
        </p:nvSpPr>
        <p:spPr>
          <a:xfrm>
            <a:off x="-1" y="772409"/>
            <a:ext cx="10691814" cy="601485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-1" y="772409"/>
            <a:ext cx="10691814" cy="300742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pic" sz="half" idx="13"/>
          </p:nvPr>
        </p:nvSpPr>
        <p:spPr>
          <a:xfrm>
            <a:off x="6153361" y="772409"/>
            <a:ext cx="4538452" cy="601485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0022496" y="6393033"/>
            <a:ext cx="228364" cy="228748"/>
          </a:xfrm>
          <a:prstGeom prst="rect">
            <a:avLst/>
          </a:prstGeom>
          <a:ln w="12700">
            <a:miter lim="400000"/>
          </a:ln>
        </p:spPr>
        <p:txBody>
          <a:bodyPr wrap="none" lIns="56721" tIns="56721" rIns="56721" bIns="56721" anchor="ctr">
            <a:spAutoFit/>
          </a:bodyPr>
          <a:lstStyle>
            <a:lvl1pPr algn="r">
              <a:defRPr sz="742">
                <a:solidFill>
                  <a:srgbClr val="77849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34592" y="853164"/>
            <a:ext cx="9622633" cy="1322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6721" tIns="56721" rIns="56721" bIns="56721" anchor="ctr"/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34592" y="2175876"/>
            <a:ext cx="9622633" cy="461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6721" tIns="56721" rIns="56721" bIns="56721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76" r:id="rId5"/>
  </p:sldLayoutIdLst>
  <p:transition spd="med"/>
  <p:txStyles>
    <p:titleStyle>
      <a:lvl1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1808" marR="0" indent="-181808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1pPr>
      <a:lvl2pPr marL="454519" marR="0" indent="-212109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2pPr>
      <a:lvl3pPr marL="739351" marR="0" indent="-254531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3pPr>
      <a:lvl4pPr marL="101004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4pPr>
      <a:lvl5pPr marL="125245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5pPr>
      <a:lvl6pPr marL="149486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6pPr>
      <a:lvl7pPr marL="1737274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7pPr>
      <a:lvl8pPr marL="1979685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8pPr>
      <a:lvl9pPr marL="2222095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1pPr>
      <a:lvl2pPr marL="0" marR="0" indent="24241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2pPr>
      <a:lvl3pPr marL="0" marR="0" indent="48482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3pPr>
      <a:lvl4pPr marL="0" marR="0" indent="727231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4pPr>
      <a:lvl5pPr marL="0" marR="0" indent="96964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5pPr>
      <a:lvl6pPr marL="0" marR="0" indent="121205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6pPr>
      <a:lvl7pPr marL="0" marR="0" indent="145446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7pPr>
      <a:lvl8pPr marL="0" marR="0" indent="169687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8pPr>
      <a:lvl9pPr marL="0" marR="0" indent="1939283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529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694725"/>
            <a:ext cx="3648456" cy="124358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18506" y="5678527"/>
            <a:ext cx="0" cy="1149328"/>
          </a:xfrm>
          <a:prstGeom prst="line">
            <a:avLst/>
          </a:prstGeom>
          <a:noFill/>
          <a:ln w="12700" cap="flat">
            <a:solidFill>
              <a:srgbClr val="004F9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 11"/>
          <p:cNvSpPr/>
          <p:nvPr/>
        </p:nvSpPr>
        <p:spPr>
          <a:xfrm>
            <a:off x="1286064" y="6015998"/>
            <a:ext cx="8712178" cy="399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b="1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2400" b="1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0067" y="6791628"/>
            <a:ext cx="364984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2017</a:t>
            </a:r>
            <a:endParaRPr lang="ru-RU" sz="20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10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35375" y="1942504"/>
            <a:ext cx="903034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 smtClean="0">
                <a:solidFill>
                  <a:srgbClr val="151616"/>
                </a:solidFill>
                <a:latin typeface="Times New Roman" pitchFamily="18" charset="0"/>
                <a:cs typeface="Times New Roman" pitchFamily="18" charset="0"/>
              </a:rPr>
              <a:t>  Работа </a:t>
            </a:r>
            <a:r>
              <a:rPr lang="ru-RU" sz="2400" dirty="0">
                <a:solidFill>
                  <a:srgbClr val="151616"/>
                </a:solidFill>
                <a:latin typeface="Times New Roman" pitchFamily="18" charset="0"/>
                <a:cs typeface="Times New Roman" pitchFamily="18" charset="0"/>
              </a:rPr>
              <a:t>с владельцами рекламных и информационных </a:t>
            </a:r>
            <a:r>
              <a:rPr lang="ru-RU" sz="2400" dirty="0" smtClean="0">
                <a:solidFill>
                  <a:srgbClr val="151616"/>
                </a:solidFill>
                <a:latin typeface="Times New Roman" pitchFamily="18" charset="0"/>
                <a:cs typeface="Times New Roman" pitchFamily="18" charset="0"/>
              </a:rPr>
              <a:t>конструкций: разъяснение законодательства, примеры </a:t>
            </a:r>
            <a:r>
              <a:rPr lang="ru-RU" sz="2400" dirty="0">
                <a:solidFill>
                  <a:srgbClr val="151616"/>
                </a:solidFill>
                <a:latin typeface="Times New Roman" pitchFamily="18" charset="0"/>
                <a:cs typeface="Times New Roman" pitchFamily="18" charset="0"/>
              </a:rPr>
              <a:t>правильного </a:t>
            </a:r>
            <a:r>
              <a:rPr lang="ru-RU" sz="2400" dirty="0" smtClean="0">
                <a:solidFill>
                  <a:srgbClr val="151616"/>
                </a:solidFill>
                <a:latin typeface="Times New Roman" pitchFamily="18" charset="0"/>
                <a:cs typeface="Times New Roman" pitchFamily="18" charset="0"/>
              </a:rPr>
              <a:t>размещения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379413" y="1367430"/>
            <a:ext cx="10312400" cy="707886"/>
          </a:xfrm>
          <a:prstGeom prst="rect">
            <a:avLst/>
          </a:prstGeom>
        </p:spPr>
        <p:txBody>
          <a:bodyPr/>
          <a:lstStyle>
            <a:lvl1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ru-RU" sz="3600" dirty="0">
                <a:solidFill>
                  <a:srgbClr val="004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 выполняет следующие функции:</a:t>
            </a:r>
            <a:endParaRPr lang="ru-RU" sz="3600" dirty="0" smtClean="0">
              <a:solidFill>
                <a:srgbClr val="004F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bject 2"/>
          <p:cNvSpPr/>
          <p:nvPr/>
        </p:nvSpPr>
        <p:spPr>
          <a:xfrm>
            <a:off x="1378966" y="2755163"/>
            <a:ext cx="8209758" cy="4218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24"/>
          <p:cNvSpPr/>
          <p:nvPr/>
        </p:nvSpPr>
        <p:spPr>
          <a:xfrm>
            <a:off x="7090116" y="4064464"/>
            <a:ext cx="1039631" cy="395642"/>
          </a:xfrm>
          <a:custGeom>
            <a:avLst/>
            <a:gdLst/>
            <a:ahLst/>
            <a:cxnLst/>
            <a:rect l="l" t="t" r="r" b="b"/>
            <a:pathLst>
              <a:path w="1153795" h="469264">
                <a:moveTo>
                  <a:pt x="75670" y="28750"/>
                </a:moveTo>
                <a:lnTo>
                  <a:pt x="75171" y="29843"/>
                </a:lnTo>
                <a:lnTo>
                  <a:pt x="74239" y="32058"/>
                </a:lnTo>
                <a:lnTo>
                  <a:pt x="73379" y="34297"/>
                </a:lnTo>
                <a:lnTo>
                  <a:pt x="72985" y="35432"/>
                </a:lnTo>
                <a:lnTo>
                  <a:pt x="1151086" y="468643"/>
                </a:lnTo>
                <a:lnTo>
                  <a:pt x="1153770" y="461962"/>
                </a:lnTo>
                <a:lnTo>
                  <a:pt x="75670" y="28750"/>
                </a:lnTo>
                <a:close/>
              </a:path>
              <a:path w="1153795" h="469264">
                <a:moveTo>
                  <a:pt x="97469" y="0"/>
                </a:moveTo>
                <a:lnTo>
                  <a:pt x="0" y="2225"/>
                </a:lnTo>
                <a:lnTo>
                  <a:pt x="68828" y="71272"/>
                </a:lnTo>
                <a:lnTo>
                  <a:pt x="68644" y="68613"/>
                </a:lnTo>
                <a:lnTo>
                  <a:pt x="68605" y="58248"/>
                </a:lnTo>
                <a:lnTo>
                  <a:pt x="72985" y="35432"/>
                </a:lnTo>
                <a:lnTo>
                  <a:pt x="40443" y="22355"/>
                </a:lnTo>
                <a:lnTo>
                  <a:pt x="43127" y="15674"/>
                </a:lnTo>
                <a:lnTo>
                  <a:pt x="83248" y="15674"/>
                </a:lnTo>
                <a:lnTo>
                  <a:pt x="83628" y="15134"/>
                </a:lnTo>
                <a:lnTo>
                  <a:pt x="95493" y="1797"/>
                </a:lnTo>
                <a:lnTo>
                  <a:pt x="97469" y="0"/>
                </a:lnTo>
                <a:close/>
              </a:path>
              <a:path w="1153795" h="469264">
                <a:moveTo>
                  <a:pt x="43127" y="15674"/>
                </a:moveTo>
                <a:lnTo>
                  <a:pt x="40443" y="22355"/>
                </a:lnTo>
                <a:lnTo>
                  <a:pt x="72985" y="35432"/>
                </a:lnTo>
                <a:lnTo>
                  <a:pt x="73379" y="34297"/>
                </a:lnTo>
                <a:lnTo>
                  <a:pt x="74239" y="32058"/>
                </a:lnTo>
                <a:lnTo>
                  <a:pt x="75171" y="29843"/>
                </a:lnTo>
                <a:lnTo>
                  <a:pt x="75670" y="28750"/>
                </a:lnTo>
                <a:lnTo>
                  <a:pt x="43127" y="15674"/>
                </a:lnTo>
                <a:close/>
              </a:path>
              <a:path w="1153795" h="469264">
                <a:moveTo>
                  <a:pt x="83248" y="15674"/>
                </a:moveTo>
                <a:lnTo>
                  <a:pt x="43127" y="15674"/>
                </a:lnTo>
                <a:lnTo>
                  <a:pt x="75670" y="28750"/>
                </a:lnTo>
                <a:lnTo>
                  <a:pt x="76169" y="27659"/>
                </a:lnTo>
                <a:lnTo>
                  <a:pt x="77237" y="25502"/>
                </a:lnTo>
                <a:lnTo>
                  <a:pt x="78375" y="23371"/>
                </a:lnTo>
                <a:lnTo>
                  <a:pt x="79585" y="21268"/>
                </a:lnTo>
                <a:lnTo>
                  <a:pt x="80863" y="19194"/>
                </a:lnTo>
                <a:lnTo>
                  <a:pt x="82209" y="17150"/>
                </a:lnTo>
                <a:lnTo>
                  <a:pt x="83248" y="1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6"/>
          <p:cNvSpPr/>
          <p:nvPr/>
        </p:nvSpPr>
        <p:spPr>
          <a:xfrm>
            <a:off x="7379871" y="3687104"/>
            <a:ext cx="749875" cy="706112"/>
          </a:xfrm>
          <a:custGeom>
            <a:avLst/>
            <a:gdLst/>
            <a:ahLst/>
            <a:cxnLst/>
            <a:rect l="l" t="t" r="r" b="b"/>
            <a:pathLst>
              <a:path w="509270" h="803910">
                <a:moveTo>
                  <a:pt x="254642" y="0"/>
                </a:moveTo>
                <a:lnTo>
                  <a:pt x="328185" y="17017"/>
                </a:lnTo>
                <a:lnTo>
                  <a:pt x="361992" y="37357"/>
                </a:lnTo>
                <a:lnTo>
                  <a:pt x="393296" y="64754"/>
                </a:lnTo>
                <a:lnTo>
                  <a:pt x="421704" y="98588"/>
                </a:lnTo>
                <a:lnTo>
                  <a:pt x="446822" y="138237"/>
                </a:lnTo>
                <a:lnTo>
                  <a:pt x="468257" y="183078"/>
                </a:lnTo>
                <a:lnTo>
                  <a:pt x="485614" y="232490"/>
                </a:lnTo>
                <a:lnTo>
                  <a:pt x="498500" y="285852"/>
                </a:lnTo>
                <a:lnTo>
                  <a:pt x="506520" y="342541"/>
                </a:lnTo>
                <a:lnTo>
                  <a:pt x="509281" y="401937"/>
                </a:lnTo>
                <a:lnTo>
                  <a:pt x="506520" y="461332"/>
                </a:lnTo>
                <a:lnTo>
                  <a:pt x="498500" y="518021"/>
                </a:lnTo>
                <a:lnTo>
                  <a:pt x="485614" y="571382"/>
                </a:lnTo>
                <a:lnTo>
                  <a:pt x="468257" y="620795"/>
                </a:lnTo>
                <a:lnTo>
                  <a:pt x="446822" y="665636"/>
                </a:lnTo>
                <a:lnTo>
                  <a:pt x="421704" y="705284"/>
                </a:lnTo>
                <a:lnTo>
                  <a:pt x="393296" y="739118"/>
                </a:lnTo>
                <a:lnTo>
                  <a:pt x="361992" y="766516"/>
                </a:lnTo>
                <a:lnTo>
                  <a:pt x="328185" y="786855"/>
                </a:lnTo>
                <a:lnTo>
                  <a:pt x="254642" y="803873"/>
                </a:lnTo>
                <a:lnTo>
                  <a:pt x="217012" y="799515"/>
                </a:lnTo>
                <a:lnTo>
                  <a:pt x="147290" y="766516"/>
                </a:lnTo>
                <a:lnTo>
                  <a:pt x="115985" y="739118"/>
                </a:lnTo>
                <a:lnTo>
                  <a:pt x="87577" y="705284"/>
                </a:lnTo>
                <a:lnTo>
                  <a:pt x="62458" y="665636"/>
                </a:lnTo>
                <a:lnTo>
                  <a:pt x="41023" y="620795"/>
                </a:lnTo>
                <a:lnTo>
                  <a:pt x="23666" y="571382"/>
                </a:lnTo>
                <a:lnTo>
                  <a:pt x="10781" y="518021"/>
                </a:lnTo>
                <a:lnTo>
                  <a:pt x="2760" y="461332"/>
                </a:lnTo>
                <a:lnTo>
                  <a:pt x="0" y="401937"/>
                </a:lnTo>
                <a:lnTo>
                  <a:pt x="2760" y="342541"/>
                </a:lnTo>
                <a:lnTo>
                  <a:pt x="10781" y="285852"/>
                </a:lnTo>
                <a:lnTo>
                  <a:pt x="23666" y="232490"/>
                </a:lnTo>
                <a:lnTo>
                  <a:pt x="41023" y="183078"/>
                </a:lnTo>
                <a:lnTo>
                  <a:pt x="62458" y="138237"/>
                </a:lnTo>
                <a:lnTo>
                  <a:pt x="87577" y="98588"/>
                </a:lnTo>
                <a:lnTo>
                  <a:pt x="115985" y="64754"/>
                </a:lnTo>
                <a:lnTo>
                  <a:pt x="147290" y="37357"/>
                </a:lnTo>
                <a:lnTo>
                  <a:pt x="181097" y="17017"/>
                </a:lnTo>
                <a:lnTo>
                  <a:pt x="254642" y="0"/>
                </a:lnTo>
                <a:close/>
              </a:path>
            </a:pathLst>
          </a:custGeom>
          <a:ln w="35999">
            <a:solidFill>
              <a:srgbClr val="00A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7"/>
          <p:cNvSpPr/>
          <p:nvPr/>
        </p:nvSpPr>
        <p:spPr>
          <a:xfrm>
            <a:off x="6450485" y="3536116"/>
            <a:ext cx="744336" cy="726169"/>
          </a:xfrm>
          <a:custGeom>
            <a:avLst/>
            <a:gdLst/>
            <a:ahLst/>
            <a:cxnLst/>
            <a:rect l="l" t="t" r="r" b="b"/>
            <a:pathLst>
              <a:path w="509904" h="803910">
                <a:moveTo>
                  <a:pt x="254641" y="0"/>
                </a:moveTo>
                <a:lnTo>
                  <a:pt x="328187" y="17017"/>
                </a:lnTo>
                <a:lnTo>
                  <a:pt x="361995" y="37356"/>
                </a:lnTo>
                <a:lnTo>
                  <a:pt x="393300" y="64754"/>
                </a:lnTo>
                <a:lnTo>
                  <a:pt x="421710" y="98588"/>
                </a:lnTo>
                <a:lnTo>
                  <a:pt x="446829" y="138236"/>
                </a:lnTo>
                <a:lnTo>
                  <a:pt x="468265" y="183077"/>
                </a:lnTo>
                <a:lnTo>
                  <a:pt x="485623" y="232489"/>
                </a:lnTo>
                <a:lnTo>
                  <a:pt x="498509" y="285851"/>
                </a:lnTo>
                <a:lnTo>
                  <a:pt x="506530" y="342540"/>
                </a:lnTo>
                <a:lnTo>
                  <a:pt x="509291" y="401935"/>
                </a:lnTo>
                <a:lnTo>
                  <a:pt x="506530" y="461330"/>
                </a:lnTo>
                <a:lnTo>
                  <a:pt x="498509" y="518018"/>
                </a:lnTo>
                <a:lnTo>
                  <a:pt x="485623" y="571379"/>
                </a:lnTo>
                <a:lnTo>
                  <a:pt x="468265" y="620791"/>
                </a:lnTo>
                <a:lnTo>
                  <a:pt x="446829" y="665632"/>
                </a:lnTo>
                <a:lnTo>
                  <a:pt x="421710" y="705281"/>
                </a:lnTo>
                <a:lnTo>
                  <a:pt x="393300" y="739114"/>
                </a:lnTo>
                <a:lnTo>
                  <a:pt x="361995" y="766512"/>
                </a:lnTo>
                <a:lnTo>
                  <a:pt x="328187" y="786851"/>
                </a:lnTo>
                <a:lnTo>
                  <a:pt x="254641" y="803869"/>
                </a:lnTo>
                <a:lnTo>
                  <a:pt x="217012" y="799511"/>
                </a:lnTo>
                <a:lnTo>
                  <a:pt x="147291" y="766512"/>
                </a:lnTo>
                <a:lnTo>
                  <a:pt x="115986" y="739114"/>
                </a:lnTo>
                <a:lnTo>
                  <a:pt x="87578" y="705281"/>
                </a:lnTo>
                <a:lnTo>
                  <a:pt x="62459" y="665632"/>
                </a:lnTo>
                <a:lnTo>
                  <a:pt x="41024" y="620791"/>
                </a:lnTo>
                <a:lnTo>
                  <a:pt x="23667" y="571379"/>
                </a:lnTo>
                <a:lnTo>
                  <a:pt x="10781" y="518018"/>
                </a:lnTo>
                <a:lnTo>
                  <a:pt x="2760" y="461330"/>
                </a:lnTo>
                <a:lnTo>
                  <a:pt x="0" y="401935"/>
                </a:lnTo>
                <a:lnTo>
                  <a:pt x="2760" y="342540"/>
                </a:lnTo>
                <a:lnTo>
                  <a:pt x="10781" y="285851"/>
                </a:lnTo>
                <a:lnTo>
                  <a:pt x="23667" y="232489"/>
                </a:lnTo>
                <a:lnTo>
                  <a:pt x="41024" y="183077"/>
                </a:lnTo>
                <a:lnTo>
                  <a:pt x="62459" y="138236"/>
                </a:lnTo>
                <a:lnTo>
                  <a:pt x="87578" y="98588"/>
                </a:lnTo>
                <a:lnTo>
                  <a:pt x="115986" y="64754"/>
                </a:lnTo>
                <a:lnTo>
                  <a:pt x="147291" y="37356"/>
                </a:lnTo>
                <a:lnTo>
                  <a:pt x="181097" y="17017"/>
                </a:lnTo>
                <a:lnTo>
                  <a:pt x="254641" y="0"/>
                </a:lnTo>
                <a:close/>
              </a:path>
            </a:pathLst>
          </a:custGeom>
          <a:ln w="35999">
            <a:solidFill>
              <a:srgbClr val="00A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52" name="Прямая со стрелкой 451"/>
          <p:cNvCxnSpPr/>
          <p:nvPr/>
        </p:nvCxnSpPr>
        <p:spPr>
          <a:xfrm flipH="1" flipV="1">
            <a:off x="2364543" y="4393216"/>
            <a:ext cx="429445" cy="16664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6" name="Прямая со стрелкой 455"/>
          <p:cNvCxnSpPr/>
          <p:nvPr/>
        </p:nvCxnSpPr>
        <p:spPr>
          <a:xfrm flipV="1">
            <a:off x="3034921" y="4537499"/>
            <a:ext cx="1322584" cy="15222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8" name="Прямая со стрелкой 457"/>
          <p:cNvCxnSpPr/>
          <p:nvPr/>
        </p:nvCxnSpPr>
        <p:spPr>
          <a:xfrm flipV="1">
            <a:off x="3181350" y="4631103"/>
            <a:ext cx="2590800" cy="14286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9" name="Скругленный прямоугольник 458"/>
          <p:cNvSpPr/>
          <p:nvPr/>
        </p:nvSpPr>
        <p:spPr>
          <a:xfrm>
            <a:off x="1798713" y="6012084"/>
            <a:ext cx="3046792" cy="626841"/>
          </a:xfrm>
          <a:prstGeom prst="round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7283" tIns="27283" rIns="27283" bIns="27283" rtlCol="0" anchor="ctr"/>
          <a:lstStyle/>
          <a:p>
            <a:pPr algn="ctr"/>
            <a:r>
              <a:rPr lang="ru-RU" sz="1400" b="1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Запрещены световые короба (место размещения </a:t>
            </a:r>
            <a:r>
              <a:rPr lang="ru-RU" sz="1400" b="1" spc="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допустимо)</a:t>
            </a:r>
            <a:endParaRPr lang="ru-RU" sz="1200" dirty="0">
              <a:solidFill>
                <a:srgbClr val="F4F5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450485" y="5743035"/>
            <a:ext cx="3046792" cy="626841"/>
          </a:xfrm>
          <a:prstGeom prst="round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7283" tIns="27283" rIns="27283" bIns="27283" rtlCol="0" anchor="ctr"/>
          <a:lstStyle/>
          <a:p>
            <a:pPr marL="12700" algn="ctr"/>
            <a:r>
              <a:rPr lang="ru-RU" sz="1400" b="1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архитектурного облика здания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1" name="Прямая со стрелкой 460"/>
          <p:cNvCxnSpPr/>
          <p:nvPr/>
        </p:nvCxnSpPr>
        <p:spPr>
          <a:xfrm flipH="1" flipV="1">
            <a:off x="7714094" y="5114925"/>
            <a:ext cx="415653" cy="6281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3" name="Прямая со стрелкой 462"/>
          <p:cNvCxnSpPr/>
          <p:nvPr/>
        </p:nvCxnSpPr>
        <p:spPr>
          <a:xfrm flipV="1">
            <a:off x="8129747" y="5114925"/>
            <a:ext cx="683769" cy="6281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7" name="Прямая со стрелкой 466"/>
          <p:cNvCxnSpPr/>
          <p:nvPr/>
        </p:nvCxnSpPr>
        <p:spPr>
          <a:xfrm flipH="1">
            <a:off x="7194821" y="3124200"/>
            <a:ext cx="1222454" cy="52899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9" name="Прямая со стрелкой 468"/>
          <p:cNvCxnSpPr/>
          <p:nvPr/>
        </p:nvCxnSpPr>
        <p:spPr>
          <a:xfrm flipH="1">
            <a:off x="7921920" y="3200400"/>
            <a:ext cx="529328" cy="4867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1" name="Скругленный прямоугольник 120"/>
          <p:cNvSpPr/>
          <p:nvPr/>
        </p:nvSpPr>
        <p:spPr>
          <a:xfrm>
            <a:off x="7090116" y="2846869"/>
            <a:ext cx="2322396" cy="369037"/>
          </a:xfrm>
          <a:prstGeom prst="round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7283" tIns="27283" rIns="27283" bIns="27283" rtlCol="0" anchor="ctr"/>
          <a:lstStyle/>
          <a:p>
            <a:pPr marL="12700" algn="ctr"/>
            <a:r>
              <a:rPr lang="ru-RU" sz="1400" b="1" spc="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2" name="Прямая соединительная линия 471"/>
          <p:cNvCxnSpPr/>
          <p:nvPr/>
        </p:nvCxnSpPr>
        <p:spPr>
          <a:xfrm>
            <a:off x="8471631" y="4753344"/>
            <a:ext cx="1060188" cy="41390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8471631" y="4753345"/>
            <a:ext cx="1060188" cy="4139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91" name="Группа 490"/>
          <p:cNvGrpSpPr/>
          <p:nvPr/>
        </p:nvGrpSpPr>
        <p:grpSpPr>
          <a:xfrm>
            <a:off x="6967401" y="4753344"/>
            <a:ext cx="1396631" cy="545260"/>
            <a:chOff x="7154374" y="4744571"/>
            <a:chExt cx="1060188" cy="413909"/>
          </a:xfrm>
        </p:grpSpPr>
        <p:cxnSp>
          <p:nvCxnSpPr>
            <p:cNvPr id="141" name="Прямая соединительная линия 140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Группа 145"/>
          <p:cNvGrpSpPr/>
          <p:nvPr/>
        </p:nvGrpSpPr>
        <p:grpSpPr>
          <a:xfrm>
            <a:off x="5191941" y="4240491"/>
            <a:ext cx="1396631" cy="545260"/>
            <a:chOff x="7154374" y="4744571"/>
            <a:chExt cx="1060188" cy="413909"/>
          </a:xfrm>
        </p:grpSpPr>
        <p:cxnSp>
          <p:nvCxnSpPr>
            <p:cNvPr id="147" name="Прямая соединительная линия 146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Группа 148"/>
          <p:cNvGrpSpPr/>
          <p:nvPr/>
        </p:nvGrpSpPr>
        <p:grpSpPr>
          <a:xfrm>
            <a:off x="3659189" y="4160860"/>
            <a:ext cx="1396631" cy="545260"/>
            <a:chOff x="7154374" y="4744571"/>
            <a:chExt cx="1060188" cy="413909"/>
          </a:xfrm>
        </p:grpSpPr>
        <p:cxnSp>
          <p:nvCxnSpPr>
            <p:cNvPr id="150" name="Прямая соединительная линия 149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Группа 151"/>
          <p:cNvGrpSpPr/>
          <p:nvPr/>
        </p:nvGrpSpPr>
        <p:grpSpPr>
          <a:xfrm>
            <a:off x="2262558" y="3527146"/>
            <a:ext cx="1396631" cy="545260"/>
            <a:chOff x="7154374" y="4744571"/>
            <a:chExt cx="1060188" cy="413909"/>
          </a:xfrm>
        </p:grpSpPr>
        <p:cxnSp>
          <p:nvCxnSpPr>
            <p:cNvPr id="153" name="Прямая соединительная линия 152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Группа 154"/>
          <p:cNvGrpSpPr/>
          <p:nvPr/>
        </p:nvGrpSpPr>
        <p:grpSpPr>
          <a:xfrm>
            <a:off x="1666228" y="4028886"/>
            <a:ext cx="1396631" cy="545260"/>
            <a:chOff x="7154374" y="4744571"/>
            <a:chExt cx="1060188" cy="413909"/>
          </a:xfrm>
        </p:grpSpPr>
        <p:cxnSp>
          <p:nvCxnSpPr>
            <p:cNvPr id="156" name="Прямая соединительная линия 155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4" name="Прямая со стрелкой 453"/>
          <p:cNvCxnSpPr/>
          <p:nvPr/>
        </p:nvCxnSpPr>
        <p:spPr>
          <a:xfrm flipV="1">
            <a:off x="2944139" y="3923560"/>
            <a:ext cx="251" cy="213614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11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3" name="object 2"/>
          <p:cNvSpPr/>
          <p:nvPr/>
        </p:nvSpPr>
        <p:spPr>
          <a:xfrm>
            <a:off x="1400840" y="1175976"/>
            <a:ext cx="7825654" cy="5950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98476" y="1961090"/>
            <a:ext cx="2328018" cy="465260"/>
          </a:xfrm>
          <a:prstGeom prst="round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7283" tIns="27283" rIns="27283" bIns="27283" rtlCol="0" anchor="ctr"/>
          <a:lstStyle/>
          <a:p>
            <a:pPr marL="12700" algn="ctr"/>
            <a:r>
              <a:rPr lang="ru-RU" sz="1400" b="1" spc="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Ненадлежащие состояние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6333185" y="3211447"/>
            <a:ext cx="1396631" cy="545260"/>
            <a:chOff x="7154374" y="4744571"/>
            <a:chExt cx="1060188" cy="413909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 flipH="1">
            <a:off x="7031500" y="2426350"/>
            <a:ext cx="319795" cy="78509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997725" y="2441477"/>
            <a:ext cx="2328018" cy="465260"/>
          </a:xfrm>
          <a:prstGeom prst="round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7283" tIns="27283" rIns="27283" bIns="27283" rtlCol="0" anchor="ctr"/>
          <a:lstStyle/>
          <a:p>
            <a:pPr marL="12700" algn="ctr"/>
            <a:r>
              <a:rPr lang="ru-RU" sz="1400" b="1" spc="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оконных проемов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4599044" y="2906737"/>
            <a:ext cx="319795" cy="78509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3930115" y="3507280"/>
            <a:ext cx="1396631" cy="545260"/>
            <a:chOff x="7154374" y="4744571"/>
            <a:chExt cx="1060188" cy="413909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5064543" y="4719635"/>
            <a:ext cx="1396631" cy="545260"/>
            <a:chOff x="7154374" y="4744571"/>
            <a:chExt cx="1060188" cy="413909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2793988" y="4719635"/>
            <a:ext cx="1396631" cy="545260"/>
            <a:chOff x="7154374" y="4744571"/>
            <a:chExt cx="1060188" cy="413909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1990548" y="5246074"/>
            <a:ext cx="1396631" cy="545260"/>
            <a:chOff x="7154374" y="4744571"/>
            <a:chExt cx="1060188" cy="413909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7154374" y="4744571"/>
              <a:ext cx="1060188" cy="41390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7154374" y="4744572"/>
              <a:ext cx="1060188" cy="41390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Прямая со стрелкой 6"/>
          <p:cNvCxnSpPr/>
          <p:nvPr/>
        </p:nvCxnSpPr>
        <p:spPr>
          <a:xfrm flipH="1" flipV="1">
            <a:off x="2688863" y="5690937"/>
            <a:ext cx="1308862" cy="101126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3492303" y="5113421"/>
            <a:ext cx="609797" cy="15887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4307305" y="5113421"/>
            <a:ext cx="1364094" cy="15990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3276647" y="6553997"/>
            <a:ext cx="2328018" cy="465260"/>
          </a:xfrm>
          <a:prstGeom prst="round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7283" tIns="27283" rIns="27283" bIns="27283" rtlCol="0" anchor="ctr"/>
          <a:lstStyle/>
          <a:p>
            <a:pPr marL="12700" algn="ctr"/>
            <a:r>
              <a:rPr lang="ru-RU" sz="1400" b="1" spc="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Запрещены световые короба место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12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pic>
        <p:nvPicPr>
          <p:cNvPr id="8" name="Рисунок 7" descr="C:\Users\1\Desktop\бакиров 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6736" y="1402775"/>
            <a:ext cx="7340909" cy="602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8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13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0" name="object 36"/>
          <p:cNvSpPr/>
          <p:nvPr/>
        </p:nvSpPr>
        <p:spPr>
          <a:xfrm>
            <a:off x="1567167" y="2058220"/>
            <a:ext cx="3480535" cy="2394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7"/>
          <p:cNvSpPr/>
          <p:nvPr/>
        </p:nvSpPr>
        <p:spPr>
          <a:xfrm>
            <a:off x="5907018" y="2079904"/>
            <a:ext cx="3458223" cy="2373044"/>
          </a:xfrm>
          <a:prstGeom prst="rect">
            <a:avLst/>
          </a:prstGeom>
          <a:blipFill>
            <a:blip r:embed="rId6" cstate="print"/>
            <a:srcRect/>
            <a:stretch>
              <a:fillRect b="-1376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8"/>
          <p:cNvSpPr/>
          <p:nvPr/>
        </p:nvSpPr>
        <p:spPr>
          <a:xfrm>
            <a:off x="1567167" y="4591352"/>
            <a:ext cx="3458223" cy="2363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9"/>
          <p:cNvSpPr/>
          <p:nvPr/>
        </p:nvSpPr>
        <p:spPr>
          <a:xfrm>
            <a:off x="5889448" y="4591352"/>
            <a:ext cx="3428348" cy="2363193"/>
          </a:xfrm>
          <a:prstGeom prst="rect">
            <a:avLst/>
          </a:prstGeom>
          <a:blipFill>
            <a:blip r:embed="rId8" cstate="print"/>
            <a:srcRect/>
            <a:stretch>
              <a:fillRect t="-7323" b="-1328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0"/>
          <p:cNvSpPr txBox="1"/>
          <p:nvPr/>
        </p:nvSpPr>
        <p:spPr>
          <a:xfrm>
            <a:off x="2080614" y="4362315"/>
            <a:ext cx="2453640" cy="339195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3111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245"/>
              </a:spcBef>
            </a:pPr>
            <a:r>
              <a:rPr sz="2000" b="1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41"/>
          <p:cNvSpPr txBox="1"/>
          <p:nvPr/>
        </p:nvSpPr>
        <p:spPr>
          <a:xfrm>
            <a:off x="6409944" y="4324783"/>
            <a:ext cx="2452370" cy="332142"/>
          </a:xfrm>
          <a:prstGeom prst="rect">
            <a:avLst/>
          </a:prstGeom>
          <a:solidFill>
            <a:srgbClr val="004F9F"/>
          </a:solidFill>
          <a:ln w="12701">
            <a:noFill/>
          </a:ln>
        </p:spPr>
        <p:txBody>
          <a:bodyPr vert="horz" wrap="square" lIns="0" tIns="31750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250"/>
              </a:spcBef>
            </a:pPr>
            <a:r>
              <a:rPr sz="195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1819" y="1341239"/>
            <a:ext cx="873181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Ситуация в городе Ярославле меняется силами Комитета по рекламе и территориальных администраци</a:t>
            </a:r>
            <a:r>
              <a:rPr lang="ru-RU" sz="24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й</a:t>
            </a:r>
          </a:p>
        </p:txBody>
      </p:sp>
    </p:spTree>
    <p:extLst>
      <p:ext uri="{BB962C8B-B14F-4D97-AF65-F5344CB8AC3E}">
        <p14:creationId xmlns:p14="http://schemas.microsoft.com/office/powerpoint/2010/main" val="33637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14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9" name="object 38"/>
          <p:cNvSpPr/>
          <p:nvPr/>
        </p:nvSpPr>
        <p:spPr>
          <a:xfrm>
            <a:off x="640996" y="2264494"/>
            <a:ext cx="4689162" cy="3877986"/>
          </a:xfrm>
          <a:prstGeom prst="rect">
            <a:avLst/>
          </a:prstGeom>
          <a:blipFill>
            <a:blip r:embed="rId5" cstate="print"/>
            <a:srcRect/>
            <a:stretch>
              <a:fillRect l="-1390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83" r="22279"/>
          <a:stretch/>
        </p:blipFill>
        <p:spPr>
          <a:xfrm>
            <a:off x="5460691" y="2258293"/>
            <a:ext cx="4641636" cy="388418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161819" y="1341239"/>
            <a:ext cx="873181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Ситуация в городе Ярославле меняется силами Комитета по рекламе и территориальных администраци</a:t>
            </a:r>
            <a:r>
              <a:rPr lang="ru-RU" sz="24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й</a:t>
            </a:r>
          </a:p>
        </p:txBody>
      </p:sp>
      <p:sp>
        <p:nvSpPr>
          <p:cNvPr id="22" name="object 40"/>
          <p:cNvSpPr txBox="1"/>
          <p:nvPr/>
        </p:nvSpPr>
        <p:spPr>
          <a:xfrm>
            <a:off x="1758757" y="6318115"/>
            <a:ext cx="2453640" cy="339195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3111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245"/>
              </a:spcBef>
            </a:pPr>
            <a:r>
              <a:rPr sz="2000" b="1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41"/>
          <p:cNvSpPr txBox="1"/>
          <p:nvPr/>
        </p:nvSpPr>
        <p:spPr>
          <a:xfrm>
            <a:off x="6555324" y="6318115"/>
            <a:ext cx="2452370" cy="332142"/>
          </a:xfrm>
          <a:prstGeom prst="rect">
            <a:avLst/>
          </a:prstGeom>
          <a:solidFill>
            <a:srgbClr val="004F9F"/>
          </a:solidFill>
          <a:ln w="12701">
            <a:noFill/>
          </a:ln>
        </p:spPr>
        <p:txBody>
          <a:bodyPr vert="horz" wrap="square" lIns="0" tIns="31750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250"/>
              </a:spcBef>
            </a:pPr>
            <a:r>
              <a:rPr sz="195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15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2" name="object 36"/>
          <p:cNvSpPr/>
          <p:nvPr/>
        </p:nvSpPr>
        <p:spPr>
          <a:xfrm>
            <a:off x="1365019" y="2108200"/>
            <a:ext cx="3321281" cy="2382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7"/>
          <p:cNvSpPr/>
          <p:nvPr/>
        </p:nvSpPr>
        <p:spPr>
          <a:xfrm>
            <a:off x="6008094" y="2077602"/>
            <a:ext cx="3262043" cy="2388192"/>
          </a:xfrm>
          <a:prstGeom prst="rect">
            <a:avLst/>
          </a:prstGeom>
          <a:blipFill>
            <a:blip r:embed="rId6" cstate="print"/>
            <a:srcRect/>
            <a:stretch>
              <a:fillRect t="2" b="-96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8"/>
          <p:cNvSpPr/>
          <p:nvPr/>
        </p:nvSpPr>
        <p:spPr>
          <a:xfrm>
            <a:off x="6008093" y="4552392"/>
            <a:ext cx="3262043" cy="2416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9"/>
          <p:cNvSpPr/>
          <p:nvPr/>
        </p:nvSpPr>
        <p:spPr>
          <a:xfrm>
            <a:off x="1354175" y="4567395"/>
            <a:ext cx="3321281" cy="2382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1161819" y="1341239"/>
            <a:ext cx="873181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Ситуация в городе Ярославле меняется силами Комитета по рекламе и территориальных администраци</a:t>
            </a:r>
            <a:r>
              <a:rPr lang="ru-RU" sz="24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й</a:t>
            </a:r>
          </a:p>
        </p:txBody>
      </p:sp>
      <p:sp>
        <p:nvSpPr>
          <p:cNvPr id="18" name="object 40"/>
          <p:cNvSpPr txBox="1"/>
          <p:nvPr/>
        </p:nvSpPr>
        <p:spPr>
          <a:xfrm>
            <a:off x="1762595" y="4321597"/>
            <a:ext cx="2453640" cy="339195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3111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245"/>
              </a:spcBef>
            </a:pPr>
            <a:r>
              <a:rPr sz="2000" b="1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41"/>
          <p:cNvSpPr txBox="1"/>
          <p:nvPr/>
        </p:nvSpPr>
        <p:spPr>
          <a:xfrm>
            <a:off x="6412929" y="4328650"/>
            <a:ext cx="2452370" cy="332142"/>
          </a:xfrm>
          <a:prstGeom prst="rect">
            <a:avLst/>
          </a:prstGeom>
          <a:solidFill>
            <a:srgbClr val="004F9F"/>
          </a:solidFill>
          <a:ln w="12701">
            <a:noFill/>
          </a:ln>
        </p:spPr>
        <p:txBody>
          <a:bodyPr vert="horz" wrap="square" lIns="0" tIns="31750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250"/>
              </a:spcBef>
            </a:pPr>
            <a:r>
              <a:rPr sz="195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16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23" name="object 36"/>
          <p:cNvSpPr/>
          <p:nvPr/>
        </p:nvSpPr>
        <p:spPr>
          <a:xfrm>
            <a:off x="5839690" y="2143167"/>
            <a:ext cx="3536001" cy="2342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7"/>
          <p:cNvSpPr/>
          <p:nvPr/>
        </p:nvSpPr>
        <p:spPr>
          <a:xfrm>
            <a:off x="1326920" y="2108647"/>
            <a:ext cx="3324121" cy="2354938"/>
          </a:xfrm>
          <a:prstGeom prst="rect">
            <a:avLst/>
          </a:prstGeom>
          <a:blipFill>
            <a:blip r:embed="rId6" cstate="print"/>
            <a:srcRect/>
            <a:stretch>
              <a:fillRect t="-11273" b="-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8"/>
          <p:cNvSpPr/>
          <p:nvPr/>
        </p:nvSpPr>
        <p:spPr>
          <a:xfrm>
            <a:off x="1326919" y="4576549"/>
            <a:ext cx="3324121" cy="2421992"/>
          </a:xfrm>
          <a:prstGeom prst="rect">
            <a:avLst/>
          </a:prstGeom>
          <a:blipFill>
            <a:blip r:embed="rId7" cstate="print"/>
            <a:srcRect/>
            <a:stretch>
              <a:fillRect t="2" b="-10605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/>
          <p:cNvSpPr/>
          <p:nvPr/>
        </p:nvSpPr>
        <p:spPr>
          <a:xfrm>
            <a:off x="1161819" y="1341239"/>
            <a:ext cx="873181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Ситуация в городе Ярославле меняется силами Комитета по рекламе и территориальных администраци</a:t>
            </a:r>
            <a:r>
              <a:rPr lang="ru-RU" sz="24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й</a:t>
            </a:r>
          </a:p>
        </p:txBody>
      </p:sp>
      <p:sp>
        <p:nvSpPr>
          <p:cNvPr id="29" name="object 38"/>
          <p:cNvSpPr/>
          <p:nvPr/>
        </p:nvSpPr>
        <p:spPr>
          <a:xfrm>
            <a:off x="5839690" y="4576549"/>
            <a:ext cx="3536001" cy="2400240"/>
          </a:xfrm>
          <a:prstGeom prst="rect">
            <a:avLst/>
          </a:prstGeom>
          <a:blipFill>
            <a:blip r:embed="rId7" cstate="print"/>
            <a:srcRect/>
            <a:stretch>
              <a:fillRect t="-107922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0"/>
          <p:cNvSpPr txBox="1"/>
          <p:nvPr/>
        </p:nvSpPr>
        <p:spPr>
          <a:xfrm>
            <a:off x="1762595" y="4321597"/>
            <a:ext cx="2453640" cy="339195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3111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245"/>
              </a:spcBef>
            </a:pPr>
            <a:r>
              <a:rPr sz="2000" b="1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41"/>
          <p:cNvSpPr txBox="1"/>
          <p:nvPr/>
        </p:nvSpPr>
        <p:spPr>
          <a:xfrm>
            <a:off x="6412929" y="4328650"/>
            <a:ext cx="2452370" cy="332142"/>
          </a:xfrm>
          <a:prstGeom prst="rect">
            <a:avLst/>
          </a:prstGeom>
          <a:solidFill>
            <a:srgbClr val="004F9F"/>
          </a:solidFill>
          <a:ln w="12701">
            <a:noFill/>
          </a:ln>
        </p:spPr>
        <p:txBody>
          <a:bodyPr vert="horz" wrap="square" lIns="0" tIns="31750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250"/>
              </a:spcBef>
            </a:pPr>
            <a:r>
              <a:rPr sz="195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6"/>
          <a:stretch/>
        </p:blipFill>
        <p:spPr>
          <a:xfrm>
            <a:off x="0" y="509665"/>
            <a:ext cx="10691813" cy="647274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784330" y="5126636"/>
            <a:ext cx="0" cy="1086787"/>
          </a:xfrm>
          <a:prstGeom prst="line">
            <a:avLst/>
          </a:prstGeom>
          <a:noFill/>
          <a:ln w="12700" cap="flat">
            <a:solidFill>
              <a:srgbClr val="004F9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 11"/>
          <p:cNvSpPr/>
          <p:nvPr/>
        </p:nvSpPr>
        <p:spPr>
          <a:xfrm>
            <a:off x="5032756" y="5459063"/>
            <a:ext cx="5396196" cy="436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1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СПАСИБО ЗА ВНИМАНИЕ!</a:t>
            </a:r>
            <a:endParaRPr lang="ru-RU" sz="31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5" y="4925504"/>
            <a:ext cx="3441421" cy="11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5759" y="3100420"/>
            <a:ext cx="9523601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года осуществляет полномочия мэрии города Ярославля в сфере размещения рекламы, наружной информации и оформления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1116" y="1400976"/>
            <a:ext cx="85850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600" dirty="0" smtClean="0">
                <a:solidFill>
                  <a:srgbClr val="004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рекламе мэрии города Ярославля</a:t>
            </a:r>
            <a:endParaRPr lang="ru-RU" sz="36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38426" y="2456282"/>
            <a:ext cx="8307740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Формирование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городской политики в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рекламы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наружной информации, художественного, в том числе праздничного оформления города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Выполнение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мэрии города Ярославля в сфере размещения рекламных конструкций на территории города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3650" y="1430739"/>
            <a:ext cx="841251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3600" dirty="0">
                <a:solidFill>
                  <a:srgbClr val="004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Комитета являются:</a:t>
            </a:r>
            <a:endParaRPr lang="ru-RU" sz="36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апля 1"/>
          <p:cNvSpPr/>
          <p:nvPr/>
        </p:nvSpPr>
        <p:spPr>
          <a:xfrm>
            <a:off x="1384887" y="2593579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Капля 11"/>
          <p:cNvSpPr/>
          <p:nvPr/>
        </p:nvSpPr>
        <p:spPr>
          <a:xfrm>
            <a:off x="1384887" y="5017338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4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1531" y="2244447"/>
            <a:ext cx="9048750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Федеральный закон от 13.03.2006 №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38-ФЗ 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Постановление мэрии г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Ярославля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27.05.2010 № 2077 «О реализации Федерального закона от 13.03.2006 № 38-ФЗ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рекламе»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«Концепцией размещения рекламных конструкций на территории города Ярославля»).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79600" y="1381125"/>
            <a:ext cx="7273925" cy="707886"/>
          </a:xfrm>
          <a:prstGeom prst="rect">
            <a:avLst/>
          </a:prstGeom>
        </p:spPr>
        <p:txBody>
          <a:bodyPr/>
          <a:lstStyle>
            <a:lvl1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ru-RU" sz="3600" dirty="0" smtClean="0">
                <a:solidFill>
                  <a:srgbClr val="004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АКТЫ:</a:t>
            </a:r>
          </a:p>
        </p:txBody>
      </p:sp>
      <p:sp>
        <p:nvSpPr>
          <p:cNvPr id="13" name="Капля 12"/>
          <p:cNvSpPr/>
          <p:nvPr/>
        </p:nvSpPr>
        <p:spPr>
          <a:xfrm>
            <a:off x="938769" y="2344738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Капля 13"/>
          <p:cNvSpPr/>
          <p:nvPr/>
        </p:nvSpPr>
        <p:spPr>
          <a:xfrm>
            <a:off x="938769" y="3825522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5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82708" y="2638879"/>
            <a:ext cx="8107672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cs typeface="Times New Roman"/>
              </a:rPr>
              <a:t>    Постановление </a:t>
            </a:r>
            <a:r>
              <a:rPr lang="ru-RU" sz="3200" dirty="0">
                <a:latin typeface="Times New Roman"/>
                <a:cs typeface="Times New Roman"/>
              </a:rPr>
              <a:t>мэрии г. Ярославля </a:t>
            </a:r>
            <a:endParaRPr lang="ru-RU" sz="3200" dirty="0" smtClean="0">
              <a:latin typeface="Times New Roman"/>
              <a:cs typeface="Times New Roman"/>
            </a:endParaRPr>
          </a:p>
          <a:p>
            <a:pPr algn="just"/>
            <a:r>
              <a:rPr lang="ru-RU" sz="3200" dirty="0" smtClean="0">
                <a:latin typeface="Times New Roman"/>
                <a:cs typeface="Times New Roman"/>
              </a:rPr>
              <a:t>от </a:t>
            </a:r>
            <a:r>
              <a:rPr lang="ru-RU" sz="3200" dirty="0">
                <a:latin typeface="Times New Roman"/>
                <a:cs typeface="Times New Roman"/>
              </a:rPr>
              <a:t>23.12.2013 № </a:t>
            </a:r>
            <a:r>
              <a:rPr lang="ru-RU" sz="3200" dirty="0" smtClean="0">
                <a:latin typeface="Times New Roman"/>
                <a:cs typeface="Times New Roman"/>
              </a:rPr>
              <a:t>3006</a:t>
            </a:r>
          </a:p>
          <a:p>
            <a:pPr algn="just"/>
            <a:endParaRPr lang="ru-RU" sz="3200" dirty="0">
              <a:cs typeface="Times New Roman"/>
            </a:endParaRPr>
          </a:p>
          <a:p>
            <a:pPr algn="ctr"/>
            <a:r>
              <a:rPr lang="ru-RU" sz="3200" dirty="0">
                <a:latin typeface="Times New Roman"/>
                <a:cs typeface="Times New Roman"/>
              </a:rPr>
              <a:t>«О Порядке </a:t>
            </a:r>
            <a:r>
              <a:rPr lang="ru-RU" sz="3200" dirty="0" smtClean="0">
                <a:latin typeface="Times New Roman"/>
                <a:cs typeface="Times New Roman"/>
              </a:rPr>
              <a:t>организации демонтажа </a:t>
            </a:r>
            <a:r>
              <a:rPr lang="ru-RU" sz="3200" dirty="0">
                <a:latin typeface="Times New Roman"/>
                <a:cs typeface="Times New Roman"/>
              </a:rPr>
              <a:t>рекламных конструкций, установленных и (или) эксплуатируемых без разрешения, срок действия которого не истек</a:t>
            </a:r>
            <a:r>
              <a:rPr lang="ru-RU" sz="3200" dirty="0" smtClean="0">
                <a:latin typeface="Times New Roman"/>
                <a:cs typeface="Times New Roman"/>
              </a:rPr>
              <a:t>»</a:t>
            </a:r>
            <a:endParaRPr lang="ru-RU" sz="3200" dirty="0">
              <a:latin typeface="Times New Roman"/>
              <a:cs typeface="Times New Roman"/>
            </a:endParaRPr>
          </a:p>
          <a:p>
            <a:pPr algn="just"/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79600" y="1381125"/>
            <a:ext cx="7273925" cy="707886"/>
          </a:xfrm>
          <a:prstGeom prst="rect">
            <a:avLst/>
          </a:prstGeom>
        </p:spPr>
        <p:txBody>
          <a:bodyPr/>
          <a:lstStyle>
            <a:lvl1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ru-RU" sz="3600" dirty="0" smtClean="0">
                <a:solidFill>
                  <a:srgbClr val="004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АКТЫ:</a:t>
            </a:r>
          </a:p>
        </p:txBody>
      </p:sp>
      <p:sp>
        <p:nvSpPr>
          <p:cNvPr id="13" name="Капля 12"/>
          <p:cNvSpPr/>
          <p:nvPr/>
        </p:nvSpPr>
        <p:spPr>
          <a:xfrm>
            <a:off x="1520747" y="2763838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6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63327" y="2089011"/>
            <a:ext cx="8467725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dirty="0" smtClean="0">
                <a:latin typeface="Times New Roman"/>
                <a:cs typeface="Times New Roman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мэрии г. Ярославля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12.04.2017 № 530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 размещении информационных конструкций на территории города Ярославля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вместе с «Концепцией информационного пространства города Ярославля», «Порядком согласования размещения информационных конструкций на территории города Ярославля»).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79600" y="1381125"/>
            <a:ext cx="7273925" cy="707886"/>
          </a:xfrm>
          <a:prstGeom prst="rect">
            <a:avLst/>
          </a:prstGeom>
        </p:spPr>
        <p:txBody>
          <a:bodyPr/>
          <a:lstStyle>
            <a:lvl1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ru-RU" sz="3600" dirty="0" smtClean="0">
                <a:solidFill>
                  <a:srgbClr val="004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АКТЫ:</a:t>
            </a:r>
          </a:p>
        </p:txBody>
      </p:sp>
      <p:sp>
        <p:nvSpPr>
          <p:cNvPr id="12" name="Капля 11"/>
          <p:cNvSpPr/>
          <p:nvPr/>
        </p:nvSpPr>
        <p:spPr>
          <a:xfrm>
            <a:off x="1220110" y="2204067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7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3585" y="2169885"/>
            <a:ext cx="9275775" cy="4246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ts val="1100"/>
              </a:spcBef>
            </a:pPr>
            <a:r>
              <a:rPr lang="ru-RU" sz="3200" dirty="0" smtClean="0">
                <a:latin typeface="Times New Roman"/>
                <a:cs typeface="Times New Roman"/>
              </a:rPr>
              <a:t>     Выдает </a:t>
            </a:r>
            <a:r>
              <a:rPr lang="ru-RU" sz="3200" dirty="0">
                <a:latin typeface="Times New Roman"/>
                <a:cs typeface="Times New Roman"/>
              </a:rPr>
              <a:t>разрешения на установку и эксплуатацию рекламных конструкций на территории города Ярославля.</a:t>
            </a:r>
          </a:p>
          <a:p>
            <a:pPr>
              <a:lnSpc>
                <a:spcPct val="115000"/>
              </a:lnSpc>
              <a:spcBef>
                <a:spcPts val="1100"/>
              </a:spcBef>
            </a:pPr>
            <a:r>
              <a:rPr lang="ru-RU" sz="3200" dirty="0" smtClean="0">
                <a:latin typeface="Times New Roman"/>
                <a:cs typeface="Times New Roman"/>
              </a:rPr>
              <a:t>     Принимает </a:t>
            </a:r>
            <a:r>
              <a:rPr lang="ru-RU" sz="3200" dirty="0">
                <a:latin typeface="Times New Roman"/>
                <a:cs typeface="Times New Roman"/>
              </a:rPr>
              <a:t>решение об аннулировании таких разрешений.</a:t>
            </a:r>
            <a:endParaRPr lang="ru-RU" sz="3200" dirty="0"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00"/>
              </a:spcBef>
            </a:pPr>
            <a:r>
              <a:rPr lang="ru-RU" sz="3200" dirty="0" smtClean="0">
                <a:latin typeface="Times New Roman"/>
                <a:cs typeface="Times New Roman"/>
              </a:rPr>
              <a:t>     Разрабатывает </a:t>
            </a:r>
            <a:r>
              <a:rPr lang="ru-RU" sz="3200" dirty="0">
                <a:latin typeface="Times New Roman"/>
              </a:rPr>
              <a:t>схему размещения рекламных конструкций на территории города.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9413" y="1367430"/>
            <a:ext cx="10312400" cy="707886"/>
          </a:xfrm>
          <a:prstGeom prst="rect">
            <a:avLst/>
          </a:prstGeom>
        </p:spPr>
        <p:txBody>
          <a:bodyPr/>
          <a:lstStyle>
            <a:lvl1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ru-RU" sz="3600" dirty="0">
                <a:solidFill>
                  <a:srgbClr val="004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 выполняет следующие функции:</a:t>
            </a:r>
            <a:endParaRPr lang="ru-RU" sz="3600" dirty="0" smtClean="0">
              <a:solidFill>
                <a:srgbClr val="004F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Капля 9"/>
          <p:cNvSpPr/>
          <p:nvPr/>
        </p:nvSpPr>
        <p:spPr>
          <a:xfrm>
            <a:off x="938769" y="2301196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Капля 12"/>
          <p:cNvSpPr/>
          <p:nvPr/>
        </p:nvSpPr>
        <p:spPr>
          <a:xfrm>
            <a:off x="950498" y="4152359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Капля 13"/>
          <p:cNvSpPr/>
          <p:nvPr/>
        </p:nvSpPr>
        <p:spPr>
          <a:xfrm>
            <a:off x="962227" y="5393331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8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3585" y="2184171"/>
            <a:ext cx="8904641" cy="4200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ts val="1100"/>
              </a:spcBef>
            </a:pPr>
            <a:r>
              <a:rPr lang="ru-RU" sz="3200" dirty="0" smtClean="0">
                <a:latin typeface="Times New Roman"/>
              </a:rPr>
              <a:t>     Проводит </a:t>
            </a:r>
            <a:r>
              <a:rPr lang="ru-RU" sz="3200" dirty="0">
                <a:latin typeface="Times New Roman"/>
              </a:rPr>
              <a:t>торги на право заключения договоров на установку и эксплуатацию рекламных конструкций на городских рекламных местах.</a:t>
            </a:r>
          </a:p>
          <a:p>
            <a:pPr>
              <a:lnSpc>
                <a:spcPct val="115000"/>
              </a:lnSpc>
              <a:spcBef>
                <a:spcPts val="1100"/>
              </a:spcBef>
            </a:pPr>
            <a:r>
              <a:rPr lang="ru-RU" sz="3200" dirty="0" smtClean="0">
                <a:latin typeface="Times New Roman"/>
              </a:rPr>
              <a:t>     Выявляет </a:t>
            </a:r>
            <a:r>
              <a:rPr lang="ru-RU" sz="3200" dirty="0">
                <a:latin typeface="Times New Roman"/>
              </a:rPr>
              <a:t>рекламные конструкции, установленные  без разрешения и организует работу по их демонтажу, в том числе выдает предписания об их демонтаже.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9413" y="1367430"/>
            <a:ext cx="10312400" cy="707886"/>
          </a:xfrm>
          <a:prstGeom prst="rect">
            <a:avLst/>
          </a:prstGeom>
        </p:spPr>
        <p:txBody>
          <a:bodyPr/>
          <a:lstStyle>
            <a:lvl1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ru-RU" sz="3600" dirty="0">
                <a:solidFill>
                  <a:srgbClr val="004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 выполняет следующие функции:</a:t>
            </a:r>
            <a:endParaRPr lang="ru-RU" sz="3600" dirty="0" smtClean="0">
              <a:solidFill>
                <a:srgbClr val="004F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Капля 13"/>
          <p:cNvSpPr/>
          <p:nvPr/>
        </p:nvSpPr>
        <p:spPr>
          <a:xfrm>
            <a:off x="938769" y="2330224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Капля 14"/>
          <p:cNvSpPr/>
          <p:nvPr/>
        </p:nvSpPr>
        <p:spPr>
          <a:xfrm>
            <a:off x="938768" y="4143947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6" y="23565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9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2283" y="446960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/>
          <p:cNvSpPr/>
          <p:nvPr/>
        </p:nvSpPr>
        <p:spPr>
          <a:xfrm>
            <a:off x="4102100" y="519476"/>
            <a:ext cx="2590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ПО РЕКЛАМЕ МЭРИИ ГОРОДА ЯРОСЛАВЛЯ</a:t>
            </a:r>
            <a:endParaRPr lang="ru-RU" sz="14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14114" y="2496130"/>
            <a:ext cx="8904641" cy="35389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ts val="1100"/>
              </a:spcBef>
            </a:pPr>
            <a:r>
              <a:rPr lang="ru-RU" sz="3200" dirty="0" smtClean="0">
                <a:latin typeface="Times New Roman"/>
              </a:rPr>
              <a:t>     Согласовывает </a:t>
            </a:r>
            <a:r>
              <a:rPr lang="ru-RU" sz="3200" dirty="0">
                <a:latin typeface="Times New Roman"/>
              </a:rPr>
              <a:t>размещение информационных конструкций на территории города Ярославля.</a:t>
            </a:r>
          </a:p>
          <a:p>
            <a:pPr>
              <a:lnSpc>
                <a:spcPct val="115000"/>
              </a:lnSpc>
              <a:spcBef>
                <a:spcPts val="1100"/>
              </a:spcBef>
            </a:pPr>
            <a:r>
              <a:rPr lang="ru-RU" sz="3200" dirty="0" smtClean="0">
                <a:latin typeface="Times New Roman"/>
              </a:rPr>
              <a:t>     Выявляет </a:t>
            </a:r>
            <a:r>
              <a:rPr lang="ru-RU" sz="3200" dirty="0">
                <a:latin typeface="Times New Roman"/>
              </a:rPr>
              <a:t>информационные конструкции, установленные без согласования и организует работу по их демонтажу, в том числе выдает предписания об их демонтаже.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9413" y="1367430"/>
            <a:ext cx="10312400" cy="707886"/>
          </a:xfrm>
          <a:prstGeom prst="rect">
            <a:avLst/>
          </a:prstGeom>
        </p:spPr>
        <p:txBody>
          <a:bodyPr/>
          <a:lstStyle>
            <a:lvl1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7559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6" b="0" i="0" u="none" strike="noStrike" cap="none" spc="0" baseline="0">
                <a:ln>
                  <a:noFill/>
                </a:ln>
                <a:solidFill>
                  <a:srgbClr val="333639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ru-RU" sz="3600" dirty="0">
                <a:solidFill>
                  <a:srgbClr val="004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 выполняет следующие функции:</a:t>
            </a:r>
            <a:endParaRPr lang="ru-RU" sz="3600" dirty="0" smtClean="0">
              <a:solidFill>
                <a:srgbClr val="004F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Капля 12"/>
          <p:cNvSpPr/>
          <p:nvPr/>
        </p:nvSpPr>
        <p:spPr>
          <a:xfrm>
            <a:off x="1040367" y="2649532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Капля 13"/>
          <p:cNvSpPr/>
          <p:nvPr/>
        </p:nvSpPr>
        <p:spPr>
          <a:xfrm>
            <a:off x="1053006" y="3890230"/>
            <a:ext cx="281341" cy="281341"/>
          </a:xfrm>
          <a:prstGeom prst="teardrop">
            <a:avLst/>
          </a:prstGeom>
          <a:solidFill>
            <a:srgbClr val="004F9F"/>
          </a:solidFill>
          <a:ln w="12700">
            <a:solidFill>
              <a:srgbClr val="004F9F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639"/>
      </a:dk1>
      <a:lt1>
        <a:srgbClr val="F4F5FC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2B75"/>
        </a:solidFill>
        <a:ln w="12700">
          <a:miter lim="400000"/>
        </a:ln>
      </a:spPr>
      <a:bodyPr lIns="27283" tIns="27283" rIns="27283" bIns="27283" anchor="ctr"/>
      <a:lstStyle>
        <a:defPPr algn="ctr">
          <a:defRPr sz="745">
            <a:solidFill>
              <a:srgbClr val="F4F5FC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noFill/>
        <a:ln w="6350" cap="flat">
          <a:solidFill>
            <a:srgbClr val="152B75"/>
          </a:solidFill>
          <a:prstDash val="solid"/>
          <a:miter lim="8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5FC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ctr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533</Words>
  <Application>Microsoft Office PowerPoint</Application>
  <PresentationFormat>Произвольный</PresentationFormat>
  <Paragraphs>88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Боброва, Жанна Юрьевна</dc:creator>
  <cp:lastModifiedBy>Федотова Ирина Валерьевна</cp:lastModifiedBy>
  <cp:revision>210</cp:revision>
  <dcterms:modified xsi:type="dcterms:W3CDTF">2017-08-29T07:34:31Z</dcterms:modified>
</cp:coreProperties>
</file>