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eg" ContentType="image/jpeg"/>
  <Override PartName="/ppt/media/image3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6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10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/>
  <p:notesSz cx="6735762" cy="98567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0F32CEB-4497-4B15-93A0-8180C26E883C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816000" y="9363240"/>
            <a:ext cx="2907000" cy="48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673200" y="4680720"/>
            <a:ext cx="5385600" cy="443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816000" y="9363240"/>
            <a:ext cx="2907000" cy="48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"/>
          <p:cNvSpPr/>
          <p:nvPr/>
        </p:nvSpPr>
        <p:spPr>
          <a:xfrm>
            <a:off x="673200" y="4680720"/>
            <a:ext cx="5385600" cy="443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841920" y="9421920"/>
            <a:ext cx="2926800" cy="48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9FDD4C18-C6BC-4EDA-9DA9-845EDC65F97B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677880" y="4710240"/>
            <a:ext cx="5422320" cy="446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816000" y="9363240"/>
            <a:ext cx="2907000" cy="48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>
            <a:off x="673200" y="4680720"/>
            <a:ext cx="5385600" cy="443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3816000" y="9363240"/>
            <a:ext cx="2907000" cy="48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2"/>
          <p:cNvSpPr/>
          <p:nvPr/>
        </p:nvSpPr>
        <p:spPr>
          <a:xfrm>
            <a:off x="673200" y="4680720"/>
            <a:ext cx="5385600" cy="443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816000" y="9363240"/>
            <a:ext cx="2907000" cy="48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2"/>
          <p:cNvSpPr/>
          <p:nvPr/>
        </p:nvSpPr>
        <p:spPr>
          <a:xfrm>
            <a:off x="673200" y="4680720"/>
            <a:ext cx="5385600" cy="443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816000" y="9363240"/>
            <a:ext cx="2907000" cy="48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"/>
          <p:cNvSpPr/>
          <p:nvPr/>
        </p:nvSpPr>
        <p:spPr>
          <a:xfrm>
            <a:off x="673200" y="4680720"/>
            <a:ext cx="5385600" cy="443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38" descr=""/>
          <p:cNvPicPr/>
          <p:nvPr/>
        </p:nvPicPr>
        <p:blipFill>
          <a:blip r:embed="rId2"/>
          <a:stretch/>
        </p:blipFill>
        <p:spPr>
          <a:xfrm>
            <a:off x="0" y="0"/>
            <a:ext cx="9140400" cy="2634840"/>
          </a:xfrm>
          <a:prstGeom prst="rect">
            <a:avLst/>
          </a:prstGeom>
          <a:ln>
            <a:noFill/>
          </a:ln>
        </p:spPr>
      </p:pic>
      <p:pic>
        <p:nvPicPr>
          <p:cNvPr id="1" name="Рисунок 39" descr=""/>
          <p:cNvPicPr/>
          <p:nvPr/>
        </p:nvPicPr>
        <p:blipFill>
          <a:blip r:embed="rId3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1" descr=""/>
          <p:cNvPicPr/>
          <p:nvPr/>
        </p:nvPicPr>
        <p:blipFill>
          <a:blip r:embed="rId2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40400" cy="9043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8" descr=""/>
          <p:cNvPicPr/>
          <p:nvPr/>
        </p:nvPicPr>
        <p:blipFill>
          <a:blip r:embed="rId2"/>
          <a:stretch/>
        </p:blipFill>
        <p:spPr>
          <a:xfrm>
            <a:off x="0" y="0"/>
            <a:ext cx="9140400" cy="263484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39" descr=""/>
          <p:cNvPicPr/>
          <p:nvPr/>
        </p:nvPicPr>
        <p:blipFill>
          <a:blip r:embed="rId3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8" descr=""/>
          <p:cNvPicPr/>
          <p:nvPr/>
        </p:nvPicPr>
        <p:blipFill>
          <a:blip r:embed="rId3"/>
          <a:stretch/>
        </p:blipFill>
        <p:spPr>
          <a:xfrm>
            <a:off x="0" y="6624720"/>
            <a:ext cx="9140760" cy="257040"/>
          </a:xfrm>
          <a:prstGeom prst="rect">
            <a:avLst/>
          </a:prstGeom>
          <a:ln>
            <a:noFill/>
          </a:ln>
        </p:spPr>
      </p:pic>
      <p:pic>
        <p:nvPicPr>
          <p:cNvPr id="115" name="Picture 9" descr=""/>
          <p:cNvPicPr/>
          <p:nvPr/>
        </p:nvPicPr>
        <p:blipFill>
          <a:blip r:embed="rId4"/>
          <a:stretch/>
        </p:blipFill>
        <p:spPr>
          <a:xfrm>
            <a:off x="0" y="0"/>
            <a:ext cx="9140760" cy="904680"/>
          </a:xfrm>
          <a:prstGeom prst="rect">
            <a:avLst/>
          </a:prstGeom>
          <a:ln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341440" y="3296160"/>
            <a:ext cx="6584040" cy="222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Итоги работы Управления за первое полугодие 2017 года.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341440" y="2262240"/>
            <a:ext cx="6656040" cy="86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Управление Федеральной антимонопольной службы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Ярославской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5148360" y="6013440"/>
            <a:ext cx="385020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93000"/>
              </a:lnSpc>
            </a:pPr>
            <a:r>
              <a:rPr b="1" lang="ru-RU" sz="12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Заместитель руководителя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93000"/>
              </a:lnSpc>
            </a:pPr>
            <a:r>
              <a:rPr b="1" lang="ru-RU" sz="12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Ярославского УФАС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93000"/>
              </a:lnSpc>
            </a:pPr>
            <a:r>
              <a:rPr b="1" lang="ru-RU" sz="12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М.И. Матяшевская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Рисунок 121" descr=""/>
          <p:cNvPicPr/>
          <p:nvPr/>
        </p:nvPicPr>
        <p:blipFill>
          <a:blip r:embed="rId1"/>
          <a:stretch/>
        </p:blipFill>
        <p:spPr>
          <a:xfrm>
            <a:off x="144000" y="4725000"/>
            <a:ext cx="3995640" cy="175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699640" y="116640"/>
            <a:ext cx="6046200" cy="15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Направления деятельности. Контроль в сфере госзаказа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956520" y="2228400"/>
            <a:ext cx="8205480" cy="42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</a:t>
            </a:r>
            <a:r>
              <a:rPr b="1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ФАС России: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предупреждает, выявляет и пресекает нарушения законодательства о размещении заказов со стороны: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e262c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заказчиков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e262c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уполномоченных органов или специализированных организаций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e262c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конкурсной, аукционной или котировочной комиссии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e262c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операторов электронных площадок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проводит плановые и внеплановые проверки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рассматривает жалобы участников торгов, выдает обязательные для исполнения предписания об устранении нарушений, привлекает к ответственности виновных лиц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ведет реестр недобросовестных поставщиков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0" y="38160"/>
            <a:ext cx="914040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71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Контроль соблюдения законодательства в сфере  о контрактной системе в сфере закупок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047000" y="6580080"/>
            <a:ext cx="212976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3"/>
          <p:cNvSpPr/>
          <p:nvPr/>
        </p:nvSpPr>
        <p:spPr>
          <a:xfrm>
            <a:off x="2428920" y="4653000"/>
            <a:ext cx="6711480" cy="205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685800" y="1600200"/>
            <a:ext cx="7845120" cy="13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2" name="Table 5"/>
          <p:cNvGraphicFramePr/>
          <p:nvPr/>
        </p:nvGraphicFramePr>
        <p:xfrm>
          <a:off x="107640" y="980640"/>
          <a:ext cx="8928720" cy="5599080"/>
        </p:xfrm>
        <a:graphic>
          <a:graphicData uri="http://schemas.openxmlformats.org/drawingml/2006/table">
            <a:tbl>
              <a:tblPr/>
              <a:tblGrid>
                <a:gridCol w="6879240"/>
                <a:gridCol w="2049480"/>
              </a:tblGrid>
              <a:tr h="33984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 полугодие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37008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Поступило жалоб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190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37008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Выявлено заказов (закупок) с нарушениями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47880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Выявлено нарушений при размещении заказов (проведении закупок) по результатам рассмотрения жалоб и проведения проверок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411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1001160">
                <a:tc>
                  <a:txBody>
                    <a:bodyPr lIns="90000" rIns="90000"/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Выдано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Кол-во исполненных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предписаний в стадии исполнения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74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4152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Выдано постановлений о применении мер административной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Отменено соответствующих постановлений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71712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Сумма подлежащих к взысканию штрафных санкций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Сумма уплаченных штрафных санкций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764 тыс.руб.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512 тыс.руб.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4152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Поступило обращений о включении в РНП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Включено в РНП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103896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Принято комиссионных решений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Обжаловано в суд комиссионных решений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Отменено решений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1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006560" y="1295280"/>
            <a:ext cx="73418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СПАСИБО ЗА ВНИМАНИЕ!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Рисунок 118" descr=""/>
          <p:cNvPicPr/>
          <p:nvPr/>
        </p:nvPicPr>
        <p:blipFill>
          <a:blip r:embed="rId1"/>
          <a:stretch/>
        </p:blipFill>
        <p:spPr>
          <a:xfrm>
            <a:off x="2087640" y="3382920"/>
            <a:ext cx="772560" cy="79020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3168720" y="3527280"/>
            <a:ext cx="4854240" cy="54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3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www.yaroslavl.fas.gov.ru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271680" y="3621240"/>
            <a:ext cx="4854240" cy="74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4"/>
          <p:cNvSpPr/>
          <p:nvPr/>
        </p:nvSpPr>
        <p:spPr>
          <a:xfrm>
            <a:off x="3271680" y="4649760"/>
            <a:ext cx="5076720" cy="54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8" name="Рисунок 2" descr=""/>
          <p:cNvPicPr/>
          <p:nvPr/>
        </p:nvPicPr>
        <p:blipFill>
          <a:blip r:embed="rId2"/>
          <a:stretch/>
        </p:blipFill>
        <p:spPr>
          <a:xfrm>
            <a:off x="1748520" y="4601520"/>
            <a:ext cx="1324800" cy="745200"/>
          </a:xfrm>
          <a:prstGeom prst="rect">
            <a:avLst/>
          </a:prstGeom>
          <a:ln>
            <a:noFill/>
          </a:ln>
        </p:spPr>
      </p:pic>
      <p:sp>
        <p:nvSpPr>
          <p:cNvPr id="199" name="CustomShape 5"/>
          <p:cNvSpPr/>
          <p:nvPr/>
        </p:nvSpPr>
        <p:spPr>
          <a:xfrm>
            <a:off x="3168720" y="4778640"/>
            <a:ext cx="4527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www.vk.com/club49241928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343880" y="55800"/>
            <a:ext cx="7773120" cy="191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914400">
              <a:lnSpc>
                <a:spcPct val="10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Направления деятельности. </a:t>
            </a:r>
            <a:r>
              <a:rPr b="1" lang="ru-RU" sz="24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Антимонопольный контроль.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67640" y="2349000"/>
            <a:ext cx="8493120" cy="42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914400"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ФАС России осуществляет контроль: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4520" indent="-342720">
              <a:lnSpc>
                <a:spcPct val="100000"/>
              </a:lnSpc>
              <a:buClr>
                <a:srgbClr val="0e262c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 соблюдением антимонопольного законодательства (АМЗ) </a:t>
            </a:r>
            <a:r>
              <a:rPr b="1" lang="ru-RU" sz="20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хозяйствующими субъектами и субъектами ЕМ</a:t>
            </a: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в частности </a:t>
            </a:r>
            <a:r>
              <a:rPr b="1" lang="ru-RU" sz="2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выявляет и пресекает: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4360" indent="-342720">
              <a:lnSpc>
                <a:spcPct val="100000"/>
              </a:lnSpc>
              <a:buClr>
                <a:srgbClr val="0e262c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злоупотребление доминирующим положением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4360" indent="-342720">
              <a:lnSpc>
                <a:spcPct val="100000"/>
              </a:lnSpc>
              <a:buClr>
                <a:srgbClr val="0e262c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недобросовестную конкуренцию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6320" indent="-342720">
              <a:lnSpc>
                <a:spcPct val="100000"/>
              </a:lnSpc>
              <a:buClr>
                <a:srgbClr val="0e262c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 соблюдением </a:t>
            </a:r>
            <a:r>
              <a:rPr b="1" lang="ru-RU" sz="20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торговыми сетями </a:t>
            </a: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поставщиками законодательства о торговле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6320" indent="-342720">
              <a:lnSpc>
                <a:spcPct val="100000"/>
              </a:lnSpc>
              <a:buClr>
                <a:srgbClr val="0e262c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рынках </a:t>
            </a:r>
            <a:r>
              <a:rPr b="1" lang="ru-RU" sz="20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финансовых и страховых услуг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6320" indent="-342720">
              <a:lnSpc>
                <a:spcPct val="100000"/>
              </a:lnSpc>
              <a:buClr>
                <a:srgbClr val="0e262c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сфере водо-, газо-, теплоснабжения и электроэнергетики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38160"/>
            <a:ext cx="9140400" cy="60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6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Контроль соблюдения антимонопольного законодательства на товарных рынках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428920" y="4653000"/>
            <a:ext cx="6711480" cy="205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685800" y="1600200"/>
            <a:ext cx="7845120" cy="13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6" name="Table 4"/>
          <p:cNvGraphicFramePr/>
          <p:nvPr/>
        </p:nvGraphicFramePr>
        <p:xfrm>
          <a:off x="52560" y="963720"/>
          <a:ext cx="8983440" cy="5587920"/>
        </p:xfrm>
        <a:graphic>
          <a:graphicData uri="http://schemas.openxmlformats.org/drawingml/2006/table">
            <a:tbl>
              <a:tblPr/>
              <a:tblGrid>
                <a:gridCol w="6415200"/>
                <a:gridCol w="2568600"/>
              </a:tblGrid>
              <a:tr h="693000"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1 полугодие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5457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Рассмотрено заявлений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491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058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Выдано предупреждений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5544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Возбуждено дел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70164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Вынесено решений и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 (5предписаний)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933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Вынесено постановлений о наложении штрафа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41 (3662,5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93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Взыскано по постановлениям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 (2890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522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Обжаловано вынесенных актов (постановления и решения)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57924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Оставлено в силе (постановления и решения)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699640" y="116640"/>
            <a:ext cx="6046200" cy="15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Направления деятельности. Контроль за соблюдением АМЗ со стороны органов власти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827640" y="2373120"/>
            <a:ext cx="7630560" cy="37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ФАС России выявляет и пресекает: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6320" indent="-342720">
              <a:lnSpc>
                <a:spcPct val="100000"/>
              </a:lnSpc>
              <a:buClr>
                <a:srgbClr val="0e262c"/>
              </a:buClr>
              <a:buFont typeface="Courier New"/>
              <a:buChar char="o"/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ограничивающие конкуренцию соглашения и согласованные действия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6320" indent="-342720">
              <a:lnSpc>
                <a:spcPct val="100000"/>
              </a:lnSpc>
              <a:buClr>
                <a:srgbClr val="0e262c"/>
              </a:buClr>
              <a:buFont typeface="Courier New"/>
              <a:buChar char="o"/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ограничивающие конкуренцию действия и акты органов власти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6320" indent="-342720">
              <a:lnSpc>
                <a:spcPct val="100000"/>
              </a:lnSpc>
              <a:buClr>
                <a:srgbClr val="0e262c"/>
              </a:buClr>
              <a:buFont typeface="Courier New"/>
              <a:buChar char="o"/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нарушения при распределении на конкурентной основе собственности, природных ресурсов (земля, недра, леса, биоресурсы и т.д.),прав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38160"/>
            <a:ext cx="9140400" cy="60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6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Контроль соблюдения антимонопольного законодательства со стороны органов власти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428920" y="4653000"/>
            <a:ext cx="6711480" cy="205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685800" y="1600200"/>
            <a:ext cx="7845120" cy="13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2" name="Table 4"/>
          <p:cNvGraphicFramePr/>
          <p:nvPr/>
        </p:nvGraphicFramePr>
        <p:xfrm>
          <a:off x="52560" y="963720"/>
          <a:ext cx="9055440" cy="5615640"/>
        </p:xfrm>
        <a:graphic>
          <a:graphicData uri="http://schemas.openxmlformats.org/drawingml/2006/table">
            <a:tbl>
              <a:tblPr/>
              <a:tblGrid>
                <a:gridCol w="6543720"/>
                <a:gridCol w="2512080"/>
              </a:tblGrid>
              <a:tr h="611640"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1 полугодие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549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Рассмотрено заявлений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5331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Выдано предупреждений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094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Возбуждено дел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53316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Вынесено решений и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8308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Вынесено постановлений о наложении штрафа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34 (1 635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8308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Взыскано по постановлениям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 (175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7002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Обжаловано вынесенных актов (постановления и решения)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4176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Оставлено в силе (постановления и решения)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2771640" y="124200"/>
            <a:ext cx="590220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Направления деятельности. Контроль в сфере рекламы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539640" y="2349000"/>
            <a:ext cx="8493480" cy="38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</a:t>
            </a: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ФАС России: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e262c"/>
              </a:buClr>
              <a:buFont typeface="StarSymbol"/>
              <a:buChar char="-"/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предупреждает, выявляет и пресекает нарушения физическими и юридическими лицами законодательства о рекламе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e262c"/>
              </a:buClr>
              <a:buFont typeface="StarSymbol"/>
              <a:buChar char="-"/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привлекает субъектов рекламной деятельности к административной ответственности за нарушение законодательства о рекламе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 взаимодействует с органами саморегулирования рекламы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38160"/>
            <a:ext cx="9140400" cy="60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6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Контроль соблюдения Закона о рекламе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2428920" y="4653000"/>
            <a:ext cx="6711480" cy="205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685800" y="1600200"/>
            <a:ext cx="7845120" cy="13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8" name="Table 4"/>
          <p:cNvGraphicFramePr/>
          <p:nvPr/>
        </p:nvGraphicFramePr>
        <p:xfrm>
          <a:off x="52560" y="963720"/>
          <a:ext cx="7593840" cy="4947480"/>
        </p:xfrm>
        <a:graphic>
          <a:graphicData uri="http://schemas.openxmlformats.org/drawingml/2006/table">
            <a:tbl>
              <a:tblPr/>
              <a:tblGrid>
                <a:gridCol w="6415200"/>
                <a:gridCol w="1179000"/>
              </a:tblGrid>
              <a:tr h="588960"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2016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9601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601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993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" name="Table 5"/>
          <p:cNvGraphicFramePr/>
          <p:nvPr/>
        </p:nvGraphicFramePr>
        <p:xfrm>
          <a:off x="107640" y="964080"/>
          <a:ext cx="8928720" cy="5632920"/>
        </p:xfrm>
        <a:graphic>
          <a:graphicData uri="http://schemas.openxmlformats.org/drawingml/2006/table">
            <a:tbl>
              <a:tblPr/>
              <a:tblGrid>
                <a:gridCol w="6333120"/>
                <a:gridCol w="2595600"/>
              </a:tblGrid>
              <a:tr h="627120"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Microsoft YaHei"/>
                        </a:rPr>
                        <a:t>1 полугодие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0084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Рассмотрено заявлений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6672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Выдано предупреждений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102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Возбуждено дел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1992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Вынесено решений и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2964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Вынесено постановлений о наложении штрафа ( 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 (763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012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Взыскано по постановлениям (сумма)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 (304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522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Обжаловано вынесенных актов (постановления и решения)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7552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Оставлено в силе (постановления и решения)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699640" y="116640"/>
            <a:ext cx="6046200" cy="15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Направления деятельности. Контроль соблюдения процедуры торгов (ст.18.1 Закона о защите конкуренции)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95640" y="2210400"/>
            <a:ext cx="8746560" cy="452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</a:t>
            </a:r>
            <a:r>
              <a:rPr b="1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ФАС России: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рассматривает жалобы: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e262c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акты или действия органов государственной власти или органов местного самоуправления и других уполномоченных органов при осуществлении процедур в сферах строительства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e262c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действия территориальных сетевых организаций при осуществлении процедур в сферах строительства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e262c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действия юридических лиц, организаторов торгов, операторов электронной площадки, конкурсной или аукционной комиссии при проведении торгов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выдает обязательные для исполнения предписания об устранении нарушений, привлекает к ответственности виновных лиц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ведет реестр недобросовестных поставщиков и недобросовестных участников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38160"/>
            <a:ext cx="9140400" cy="60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показатели в динамике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6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Рассмотрение жалоб по ст.18.1 Закона о защите конкуренции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2428920" y="4653000"/>
            <a:ext cx="6711480" cy="205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685800" y="1600200"/>
            <a:ext cx="7845120" cy="13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5" name="Table 4"/>
          <p:cNvGraphicFramePr/>
          <p:nvPr/>
        </p:nvGraphicFramePr>
        <p:xfrm>
          <a:off x="107640" y="980640"/>
          <a:ext cx="8928720" cy="5544000"/>
        </p:xfrm>
        <a:graphic>
          <a:graphicData uri="http://schemas.openxmlformats.org/drawingml/2006/table">
            <a:tbl>
              <a:tblPr/>
              <a:tblGrid>
                <a:gridCol w="6427800"/>
                <a:gridCol w="2500920"/>
              </a:tblGrid>
              <a:tr h="999360"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Показатель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 полугодие 2017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4158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Рассмотрено жалоб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91008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Признано обоснованными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846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Вынесено предписаний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82044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Вынесено постановлений о наложении штрафа (сумма)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29 (1 470 тыс.руб.)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67932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Обжаловано вынесенных актов (постановления и решения)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  <a:tr h="873000">
                <a:tc>
                  <a:txBody>
                    <a:bodyPr lIns="90000" rIns="90000"/>
                    <a:p>
                      <a:pPr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Оставлено в силе (постановления и решения)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66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15268</TotalTime>
  <Application>LibreOffice/5.1.2.2$Windows_x86 LibreOffice_project/d3bf12ecb743fc0d20e0be0c58ca359301eb705f</Application>
  <Words>792</Words>
  <Paragraphs>242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2011-08-24T10:02:51Z</dcterms:created>
  <dc:creator>Нагайчук Е.Г.</dc:creator>
  <dc:description/>
  <dc:language>ru-RU</dc:language>
  <cp:lastModifiedBy>Елена Сергеевна Безрук</cp:lastModifiedBy>
  <cp:lastPrinted>2017-08-29T14:52:01Z</cp:lastPrinted>
  <dcterms:modified xsi:type="dcterms:W3CDTF">2017-08-29T19:18:12Z</dcterms:modified>
  <cp:revision>974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