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8"/>
  </p:notesMasterIdLst>
  <p:sldIdLst>
    <p:sldId id="256" r:id="rId4"/>
    <p:sldId id="263" r:id="rId5"/>
    <p:sldId id="264" r:id="rId6"/>
    <p:sldId id="262" r:id="rId7"/>
    <p:sldId id="265" r:id="rId8"/>
    <p:sldId id="266" r:id="rId9"/>
    <p:sldId id="268" r:id="rId10"/>
    <p:sldId id="270" r:id="rId11"/>
    <p:sldId id="271" r:id="rId12"/>
    <p:sldId id="273" r:id="rId13"/>
    <p:sldId id="274" r:id="rId14"/>
    <p:sldId id="275" r:id="rId15"/>
    <p:sldId id="276" r:id="rId16"/>
    <p:sldId id="272" r:id="rId17"/>
  </p:sldIdLst>
  <p:sldSz cx="9144000" cy="6858000" type="screen4x3"/>
  <p:notesSz cx="6781800" cy="9918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0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</a:p>
        </p:txBody>
      </p:sp>
      <p:sp>
        <p:nvSpPr>
          <p:cNvPr id="116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11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118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3B96960-EDE9-401A-8515-4E13661C2DA1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8614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3841920" y="9421920"/>
            <a:ext cx="2927520" cy="484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880" tIns="46440" rIns="92880" bIns="46440" anchor="b"/>
          <a:lstStyle/>
          <a:p>
            <a:pPr algn="r">
              <a:lnSpc>
                <a:spcPct val="100000"/>
              </a:lnSpc>
            </a:pPr>
            <a:fld id="{6D694864-6EDA-4346-99D6-2DE2C23CD33A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1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677880" y="4710240"/>
            <a:ext cx="5423040" cy="4461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456908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3841920" y="9421920"/>
            <a:ext cx="2927160" cy="483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880" tIns="46440" rIns="92880" bIns="46440" anchor="b"/>
          <a:lstStyle/>
          <a:p>
            <a:pPr algn="r">
              <a:lnSpc>
                <a:spcPct val="100000"/>
              </a:lnSpc>
            </a:pPr>
            <a:fld id="{A2279E04-BA93-4C59-8C08-3EA5A91A206E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14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677880" y="4710240"/>
            <a:ext cx="5422680" cy="4460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521019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" name="Рисунок 3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7" name="Рисунок 3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4" name="Рисунок 7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5" name="Рисунок 7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2" name="Рисунок 111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3" name="Рисунок 112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8"/>
          <p:cNvPicPr/>
          <p:nvPr/>
        </p:nvPicPr>
        <p:blipFill>
          <a:blip r:embed="rId14"/>
          <a:stretch/>
        </p:blipFill>
        <p:spPr>
          <a:xfrm>
            <a:off x="0" y="0"/>
            <a:ext cx="9141120" cy="263556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39"/>
          <p:cNvPicPr/>
          <p:nvPr/>
        </p:nvPicPr>
        <p:blipFill>
          <a:blip r:embed="rId15"/>
          <a:stretch/>
        </p:blipFill>
        <p:spPr>
          <a:xfrm>
            <a:off x="0" y="6624720"/>
            <a:ext cx="9141120" cy="25740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8"/>
          <p:cNvPicPr/>
          <p:nvPr/>
        </p:nvPicPr>
        <p:blipFill>
          <a:blip r:embed="rId14"/>
          <a:stretch/>
        </p:blipFill>
        <p:spPr>
          <a:xfrm>
            <a:off x="0" y="0"/>
            <a:ext cx="9141120" cy="2635560"/>
          </a:xfrm>
          <a:prstGeom prst="rect">
            <a:avLst/>
          </a:prstGeom>
          <a:ln>
            <a:noFill/>
          </a:ln>
        </p:spPr>
      </p:pic>
      <p:pic>
        <p:nvPicPr>
          <p:cNvPr id="39" name="Рисунок 39"/>
          <p:cNvPicPr/>
          <p:nvPr/>
        </p:nvPicPr>
        <p:blipFill>
          <a:blip r:embed="rId15"/>
          <a:stretch/>
        </p:blipFill>
        <p:spPr>
          <a:xfrm>
            <a:off x="0" y="6624720"/>
            <a:ext cx="9141120" cy="25740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1"/>
          <p:cNvPicPr/>
          <p:nvPr/>
        </p:nvPicPr>
        <p:blipFill>
          <a:blip r:embed="rId14"/>
          <a:stretch/>
        </p:blipFill>
        <p:spPr>
          <a:xfrm>
            <a:off x="0" y="6624720"/>
            <a:ext cx="9141120" cy="257400"/>
          </a:xfrm>
          <a:prstGeom prst="rect">
            <a:avLst/>
          </a:prstGeom>
          <a:ln>
            <a:noFill/>
          </a:ln>
        </p:spPr>
      </p:pic>
      <p:pic>
        <p:nvPicPr>
          <p:cNvPr id="77" name="Рисунок 2"/>
          <p:cNvPicPr/>
          <p:nvPr/>
        </p:nvPicPr>
        <p:blipFill>
          <a:blip r:embed="rId15"/>
          <a:stretch/>
        </p:blipFill>
        <p:spPr>
          <a:xfrm>
            <a:off x="0" y="0"/>
            <a:ext cx="9141120" cy="905040"/>
          </a:xfrm>
          <a:prstGeom prst="rect">
            <a:avLst/>
          </a:prstGeom>
          <a:ln>
            <a:noFill/>
          </a:ln>
        </p:spPr>
      </p:pic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2341440" y="3296160"/>
            <a:ext cx="6584760" cy="222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E262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Проблемные вопросы применения рекламного законодательства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2341440" y="2262240"/>
            <a:ext cx="6656760" cy="86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21596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Управление Федеральной антимонопольной службы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21596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 Ярославской области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3"/>
          <p:cNvSpPr/>
          <p:nvPr/>
        </p:nvSpPr>
        <p:spPr>
          <a:xfrm>
            <a:off x="5075280" y="5869440"/>
            <a:ext cx="3850920" cy="609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r>
              <a:rPr lang="ru-RU" sz="1400" b="0" strike="noStrike" spc="-1" dirty="0" smtClean="0">
                <a:solidFill>
                  <a:srgbClr val="0E262C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Главный специалист-эксперт отдела </a:t>
            </a:r>
            <a:r>
              <a:rPr lang="ru-RU" sz="1400" b="0" strike="noStrike" spc="-1" dirty="0">
                <a:solidFill>
                  <a:srgbClr val="0E262C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контроля органов власти и рекламы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3000"/>
              </a:lnSpc>
            </a:pPr>
            <a:r>
              <a:rPr lang="ru-RU" sz="1400" b="0" strike="noStrike" spc="-1" dirty="0" err="1" smtClean="0">
                <a:solidFill>
                  <a:srgbClr val="0E262C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Солодяшкина</a:t>
            </a:r>
            <a:r>
              <a:rPr lang="ru-RU" sz="1400" b="0" strike="noStrike" spc="-1" dirty="0" smtClean="0">
                <a:solidFill>
                  <a:srgbClr val="0E262C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Светлана Дмитриевна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" name="Рисунок 121"/>
          <p:cNvPicPr/>
          <p:nvPr/>
        </p:nvPicPr>
        <p:blipFill>
          <a:blip r:embed="rId3"/>
          <a:stretch/>
        </p:blipFill>
        <p:spPr>
          <a:xfrm>
            <a:off x="144000" y="5438520"/>
            <a:ext cx="2892600" cy="1040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2771640" y="124200"/>
            <a:ext cx="5902920" cy="1431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Виды наиболее частых нарушений. Указание на положительное влияние на течение заболеваний услуг, не являющихся медицинскими</a:t>
            </a:r>
            <a:endParaRPr lang="ru-RU" sz="2400" b="1" strike="noStrike" spc="-1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468360" y="5629620"/>
            <a:ext cx="8206200" cy="8404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8360" y="6049868"/>
            <a:ext cx="7601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Пункт 6 части 5 статьи 5 Закона о рекламе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92" y="2224094"/>
            <a:ext cx="3505626" cy="38257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2" y="2795870"/>
            <a:ext cx="5603892" cy="310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5961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2771640" y="124200"/>
            <a:ext cx="5902920" cy="1431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Виды наиболее частых нарушений. Указание на положительное влияние на течение заболеваний услуг, не являющихся медицинскими</a:t>
            </a:r>
            <a:endParaRPr lang="ru-RU" sz="2400" b="1" strike="noStrike" spc="-1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468360" y="5629620"/>
            <a:ext cx="8206200" cy="8404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8360" y="6049868"/>
            <a:ext cx="7601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Пункт 6 части 5 статьи 5 Закона о рекламе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0" y="2642184"/>
            <a:ext cx="8472528" cy="320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71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2771640" y="124200"/>
            <a:ext cx="5902920" cy="1431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Виды наиболее частых нарушений. Указание на положительное влияние на течение заболеваний услуг, не являющихся медицинскими</a:t>
            </a:r>
            <a:endParaRPr lang="ru-RU" sz="2400" b="1" strike="noStrike" spc="-1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468360" y="5629620"/>
            <a:ext cx="8206200" cy="8404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32994" y="6433504"/>
            <a:ext cx="7601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Пункт 6 части 5 статьи 5 Закона о рекламе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640" y="2308666"/>
            <a:ext cx="6267450" cy="2057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416"/>
            <a:ext cx="6226360" cy="238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897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912" y="221040"/>
            <a:ext cx="6130527" cy="1250280"/>
          </a:xfrm>
        </p:spPr>
        <p:txBody>
          <a:bodyPr/>
          <a:lstStyle/>
          <a:p>
            <a:r>
              <a:rPr lang="ru-RU" sz="3600" dirty="0" smtClean="0"/>
              <a:t>Принятые меры по выявленным нарушениям</a:t>
            </a:r>
            <a:endParaRPr lang="ru-RU" sz="3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757080"/>
              </p:ext>
            </p:extLst>
          </p:nvPr>
        </p:nvGraphicFramePr>
        <p:xfrm>
          <a:off x="455362" y="2674955"/>
          <a:ext cx="8231076" cy="367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7322"/>
                <a:gridCol w="2346593"/>
                <a:gridCol w="2627161"/>
              </a:tblGrid>
              <a:tr h="917690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Принятые меры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2016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2017 год</a:t>
                      </a:r>
                      <a:endParaRPr lang="ru-RU" dirty="0"/>
                    </a:p>
                  </a:txBody>
                  <a:tcPr/>
                </a:tc>
              </a:tr>
              <a:tr h="917690">
                <a:tc>
                  <a:txBody>
                    <a:bodyPr/>
                    <a:lstStyle/>
                    <a:p>
                      <a:r>
                        <a:rPr lang="ru-RU" dirty="0" smtClean="0"/>
                        <a:t>Выдано предупреждений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</a:tr>
              <a:tr h="917690">
                <a:tc>
                  <a:txBody>
                    <a:bodyPr/>
                    <a:lstStyle/>
                    <a:p>
                      <a:r>
                        <a:rPr lang="ru-RU" dirty="0" smtClean="0"/>
                        <a:t>Вынесено постановлений о наложении штрафа (сумма)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64 </a:t>
                      </a:r>
                    </a:p>
                    <a:p>
                      <a:r>
                        <a:rPr lang="ru-RU" dirty="0" smtClean="0"/>
                        <a:t>(1 576 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</a:p>
                    <a:p>
                      <a:r>
                        <a:rPr lang="ru-RU" dirty="0" smtClean="0"/>
                        <a:t>(763 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</a:tr>
              <a:tr h="917690">
                <a:tc>
                  <a:txBody>
                    <a:bodyPr/>
                    <a:lstStyle/>
                    <a:p>
                      <a:r>
                        <a:rPr lang="ru-RU" dirty="0" smtClean="0"/>
                        <a:t>Взыскано по постановлениям</a:t>
                      </a:r>
                      <a:r>
                        <a:rPr lang="ru-RU" baseline="0" dirty="0" smtClean="0"/>
                        <a:t> (сумма)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</a:p>
                    <a:p>
                      <a:r>
                        <a:rPr lang="ru-RU" dirty="0" smtClean="0"/>
                        <a:t>(771 213 руб.)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</a:p>
                    <a:p>
                      <a:r>
                        <a:rPr lang="ru-RU" dirty="0" smtClean="0"/>
                        <a:t>(304 000 руб.)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5292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1006560" y="1295280"/>
            <a:ext cx="7342200" cy="100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0E262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СПАСИБО ЗА ВНИМАНИЕ!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0E262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0" name="Рисунок 118"/>
          <p:cNvPicPr/>
          <p:nvPr/>
        </p:nvPicPr>
        <p:blipFill>
          <a:blip r:embed="rId3"/>
          <a:stretch/>
        </p:blipFill>
        <p:spPr>
          <a:xfrm>
            <a:off x="2087640" y="3382920"/>
            <a:ext cx="772920" cy="790560"/>
          </a:xfrm>
          <a:prstGeom prst="rect">
            <a:avLst/>
          </a:prstGeom>
          <a:ln>
            <a:noFill/>
          </a:ln>
        </p:spPr>
      </p:pic>
      <p:sp>
        <p:nvSpPr>
          <p:cNvPr id="161" name="CustomShape 2"/>
          <p:cNvSpPr/>
          <p:nvPr/>
        </p:nvSpPr>
        <p:spPr>
          <a:xfrm>
            <a:off x="3168720" y="3527280"/>
            <a:ext cx="4854600" cy="547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3000" b="0" strike="noStrike" spc="-1" dirty="0">
                <a:solidFill>
                  <a:srgbClr val="0E262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www.yaroslavl.fas.gov.ru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CustomShape 3"/>
          <p:cNvSpPr/>
          <p:nvPr/>
        </p:nvSpPr>
        <p:spPr>
          <a:xfrm>
            <a:off x="3271680" y="3621240"/>
            <a:ext cx="4854600" cy="749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4"/>
          <p:cNvSpPr/>
          <p:nvPr/>
        </p:nvSpPr>
        <p:spPr>
          <a:xfrm>
            <a:off x="3271680" y="4649760"/>
            <a:ext cx="5077080" cy="547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510" y="4601491"/>
            <a:ext cx="1325196" cy="7454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68720" y="4778500"/>
            <a:ext cx="4527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www.vk.com/club49241928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42021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2771640" y="124200"/>
            <a:ext cx="5902920" cy="16497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Виды наиболее частых нарушений. Реклама жилых комплексов с недостоверной информацией / без сведений о проектной декларации</a:t>
            </a:r>
            <a:endParaRPr lang="ru-RU" sz="2400" b="1" strike="noStrike" spc="-1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468360" y="5629620"/>
            <a:ext cx="8206200" cy="8404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21132" y="5992806"/>
            <a:ext cx="7601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Пункт 2 части 3 статьи 5, </a:t>
            </a:r>
          </a:p>
          <a:p>
            <a:r>
              <a:rPr lang="ru-RU" dirty="0" smtClean="0"/>
              <a:t>часть 7 статьи 28 Закона о рекламе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072" y="2410990"/>
            <a:ext cx="4118879" cy="27459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664" y="2410990"/>
            <a:ext cx="2706084" cy="405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515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2771640" y="124200"/>
            <a:ext cx="5902920" cy="16497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Виды наиболее частых нарушений. Реклама жилых комплексов с недостоверной информацией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468360" y="5629620"/>
            <a:ext cx="8206200" cy="8404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07408" y="6171326"/>
            <a:ext cx="7601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Пункт 2 части 3 статьи 5 Закона о рекламе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2247594"/>
            <a:ext cx="4974336" cy="36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489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2771640" y="124200"/>
            <a:ext cx="5902920" cy="1431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Виды наиболее частых нарушений. Реклама алкоголя в интернете</a:t>
            </a:r>
            <a:endParaRPr lang="ru-RU" sz="2400" b="1" strike="noStrike" spc="-1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468360" y="5629620"/>
            <a:ext cx="8206200" cy="8404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16460" y="6248838"/>
            <a:ext cx="7601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Пункт 8 части 2 статьи 21 Закона о рекламе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58" y="2742449"/>
            <a:ext cx="3954018" cy="38757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460" y="2244967"/>
            <a:ext cx="3795741" cy="385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434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2771640" y="124200"/>
            <a:ext cx="5902920" cy="16497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Виды наиболее частых нарушений. Реклама финансовых услуг </a:t>
            </a:r>
            <a:r>
              <a:rPr lang="ru-RU" sz="2400" b="1" strike="noStrike" spc="-1" dirty="0" err="1" smtClean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автоломбарда</a:t>
            </a:r>
            <a:endParaRPr lang="ru-RU" sz="2400" b="1" strike="noStrike" spc="-1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468360" y="5629620"/>
            <a:ext cx="8206200" cy="8404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07408" y="6171326"/>
            <a:ext cx="7601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Часть 1, 14 статьи 28 Закона о рекламе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987" y="2332391"/>
            <a:ext cx="3413015" cy="21757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2690498"/>
            <a:ext cx="5120640" cy="341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62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2771640" y="124200"/>
            <a:ext cx="5902920" cy="16497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Виды наиболее частых нарушений. Реклама товаров при дистанционном способе продажи</a:t>
            </a:r>
            <a:endParaRPr lang="ru-RU" sz="2400" b="1" strike="noStrike" spc="-1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468360" y="5629620"/>
            <a:ext cx="8206200" cy="8404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07408" y="6171326"/>
            <a:ext cx="7601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Статья 8 Закона о рекламе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55" y="2251016"/>
            <a:ext cx="6222302" cy="392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168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2771640" y="142488"/>
            <a:ext cx="5902920" cy="16497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Виды наиболее частых нарушений. Недостоверная реклама, реклама в отсутствие части существенной информации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468360" y="5629620"/>
            <a:ext cx="8206200" cy="8404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41307" y="5980693"/>
            <a:ext cx="7601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Пункт 20 части 3 статьи 5, </a:t>
            </a:r>
          </a:p>
          <a:p>
            <a:r>
              <a:rPr lang="ru-RU" dirty="0" smtClean="0"/>
              <a:t>часть 7 статьи 5 Закона о рекламе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75" y="2195610"/>
            <a:ext cx="7409725" cy="370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626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2771640" y="146304"/>
            <a:ext cx="5902920" cy="16276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Виды наиболее частых нарушений. Недобросовестная конкуренция в рекламе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468360" y="5629620"/>
            <a:ext cx="8206200" cy="8404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07408" y="6171326"/>
            <a:ext cx="7601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Пункт 4 части 2 статьи 5 Закона о рекламе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142" y="2315642"/>
            <a:ext cx="5076635" cy="375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3181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2771640" y="146304"/>
            <a:ext cx="5902920" cy="16276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Виды наиболее частых нарушений. Реклама, запрещенная для распространения среди детей</a:t>
            </a: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468360" y="5629620"/>
            <a:ext cx="8206200" cy="8404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07408" y="6171326"/>
            <a:ext cx="7601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Часть 10.2 статьи 5 Закона о рекламе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92" y="2313701"/>
            <a:ext cx="5925312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8355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14369</TotalTime>
  <Words>332</Words>
  <Application>Microsoft Office PowerPoint</Application>
  <PresentationFormat>Экран (4:3)</PresentationFormat>
  <Paragraphs>76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Принятые меры по выявленным нарушениям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Нагайчук Е.Г.</dc:creator>
  <dc:description/>
  <cp:lastModifiedBy>Kozhenkov</cp:lastModifiedBy>
  <cp:revision>984</cp:revision>
  <cp:lastPrinted>2017-08-17T13:03:15Z</cp:lastPrinted>
  <dcterms:created xsi:type="dcterms:W3CDTF">2011-08-24T10:02:51Z</dcterms:created>
  <dcterms:modified xsi:type="dcterms:W3CDTF">2017-08-29T15:48:36Z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7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14</vt:i4>
  </property>
</Properties>
</file>