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840" r:id="rId1"/>
  </p:sldMasterIdLst>
  <p:notesMasterIdLst>
    <p:notesMasterId r:id="rId9"/>
  </p:notesMasterIdLst>
  <p:sldIdLst>
    <p:sldId id="444" r:id="rId2"/>
    <p:sldId id="528" r:id="rId3"/>
    <p:sldId id="518" r:id="rId4"/>
    <p:sldId id="512" r:id="rId5"/>
    <p:sldId id="525" r:id="rId6"/>
    <p:sldId id="530" r:id="rId7"/>
    <p:sldId id="526" r:id="rId8"/>
  </p:sldIdLst>
  <p:sldSz cx="9906000" cy="6858000" type="A4"/>
  <p:notesSz cx="6735763" cy="985678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3300"/>
    <a:srgbClr val="008080"/>
    <a:srgbClr val="993300"/>
    <a:srgbClr val="FF0066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46" autoAdjust="0"/>
    <p:restoredTop sz="94660"/>
  </p:normalViewPr>
  <p:slideViewPr>
    <p:cSldViewPr>
      <p:cViewPr varScale="1">
        <p:scale>
          <a:sx n="91" d="100"/>
          <a:sy n="91" d="100"/>
        </p:scale>
        <p:origin x="-1272" y="-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8463" cy="491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8" tIns="46199" rIns="92398" bIns="46199" numCol="1" anchor="t" anchorCtr="0" compatLnSpc="1">
            <a:prstTxWarp prst="textNoShape">
              <a:avLst/>
            </a:prstTxWarp>
          </a:bodyPr>
          <a:lstStyle>
            <a:lvl1pPr defTabSz="924128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726" y="0"/>
            <a:ext cx="2918463" cy="491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8" tIns="46199" rIns="92398" bIns="46199" numCol="1" anchor="t" anchorCtr="0" compatLnSpc="1">
            <a:prstTxWarp prst="textNoShape">
              <a:avLst/>
            </a:prstTxWarp>
          </a:bodyPr>
          <a:lstStyle>
            <a:lvl1pPr algn="r" defTabSz="924128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0088" y="739775"/>
            <a:ext cx="5337175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2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734" y="4680871"/>
            <a:ext cx="5388296" cy="4436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8" tIns="46199" rIns="92398" bIns="461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63319"/>
            <a:ext cx="2918463" cy="491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8" tIns="46199" rIns="92398" bIns="46199" numCol="1" anchor="b" anchorCtr="0" compatLnSpc="1">
            <a:prstTxWarp prst="textNoShape">
              <a:avLst/>
            </a:prstTxWarp>
          </a:bodyPr>
          <a:lstStyle>
            <a:lvl1pPr defTabSz="924128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726" y="9363319"/>
            <a:ext cx="2918463" cy="491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8" tIns="46199" rIns="92398" bIns="46199" numCol="1" anchor="b" anchorCtr="0" compatLnSpc="1">
            <a:prstTxWarp prst="textNoShape">
              <a:avLst/>
            </a:prstTxWarp>
          </a:bodyPr>
          <a:lstStyle>
            <a:lvl1pPr algn="r" defTabSz="923205" eaLnBrk="1" hangingPunct="1">
              <a:defRPr sz="1200"/>
            </a:lvl1pPr>
          </a:lstStyle>
          <a:p>
            <a:fld id="{FBC4E84F-26BD-4629-9F3D-BBA8C7C8E79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636250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98500" y="739775"/>
            <a:ext cx="5338763" cy="3697288"/>
          </a:xfrm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ru-RU" smtClean="0">
              <a:ea typeface="ＭＳ Ｐゴシック" pitchFamily="34" charset="-128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205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37304" indent="-283578" defTabSz="923205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34313" indent="-226863" defTabSz="923205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589614" indent="-226863" defTabSz="923205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43340" indent="-226863" defTabSz="923205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497065" indent="-226863" defTabSz="92320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50790" indent="-226863" defTabSz="92320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04516" indent="-226863" defTabSz="92320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58241" indent="-226863" defTabSz="92320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14E7049-10C4-49E2-9269-CDA558356CB5}" type="slidenum">
              <a:rPr lang="ru-RU" altLang="ru-RU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ea typeface="ＭＳ Ｐゴシック" pitchFamily="34" charset="-128"/>
            </a:endParaRPr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205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37304" indent="-283578" defTabSz="923205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34313" indent="-226863" defTabSz="923205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589614" indent="-226863" defTabSz="923205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43340" indent="-226863" defTabSz="923205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497065" indent="-226863" defTabSz="92320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50790" indent="-226863" defTabSz="92320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04516" indent="-226863" defTabSz="92320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58241" indent="-226863" defTabSz="92320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A005428-2C1D-44D0-A6A8-29576380E6FD}" type="slidenum">
              <a:rPr lang="ru-RU" altLang="ru-RU"/>
              <a:pPr>
                <a:spcBef>
                  <a:spcPct val="0"/>
                </a:spcBef>
              </a:pPr>
              <a:t>2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ea typeface="ＭＳ Ｐゴシック" pitchFamily="34" charset="-128"/>
            </a:endParaRPr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205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37304" indent="-283578" defTabSz="923205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34313" indent="-226863" defTabSz="923205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589614" indent="-226863" defTabSz="923205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43340" indent="-226863" defTabSz="923205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497065" indent="-226863" defTabSz="92320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50790" indent="-226863" defTabSz="92320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04516" indent="-226863" defTabSz="92320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58241" indent="-226863" defTabSz="92320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BDE8AA3-49D7-4A8F-A813-16BE0BAC3483}" type="slidenum">
              <a:rPr lang="ru-RU" altLang="ru-RU"/>
              <a:pPr>
                <a:spcBef>
                  <a:spcPct val="0"/>
                </a:spcBef>
              </a:pPr>
              <a:t>4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ea typeface="ＭＳ Ｐゴシック" pitchFamily="34" charset="-128"/>
            </a:endParaRPr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205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37304" indent="-283578" defTabSz="923205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34313" indent="-226863" defTabSz="923205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589614" indent="-226863" defTabSz="923205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43340" indent="-226863" defTabSz="923205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497065" indent="-226863" defTabSz="92320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50790" indent="-226863" defTabSz="92320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04516" indent="-226863" defTabSz="92320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58241" indent="-226863" defTabSz="92320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3217ADF-1E56-4242-8D12-544EAD0E72D4}" type="slidenum">
              <a:rPr lang="ru-RU" altLang="ru-RU"/>
              <a:pPr>
                <a:spcBef>
                  <a:spcPct val="0"/>
                </a:spcBef>
              </a:pPr>
              <a:t>5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ea typeface="ＭＳ Ｐゴシック" pitchFamily="34" charset="-128"/>
            </a:endParaRPr>
          </a:p>
        </p:txBody>
      </p:sp>
      <p:sp>
        <p:nvSpPr>
          <p:cNvPr id="4198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205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37304" indent="-283578" defTabSz="923205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34313" indent="-226863" defTabSz="923205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589614" indent="-226863" defTabSz="923205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43340" indent="-226863" defTabSz="923205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497065" indent="-226863" defTabSz="92320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50790" indent="-226863" defTabSz="92320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04516" indent="-226863" defTabSz="92320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58241" indent="-226863" defTabSz="92320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DE61DE01-9F8F-4EF8-861F-F49E1B256EF0}" type="slidenum">
              <a:rPr lang="ru-RU" altLang="ru-RU" sz="1200"/>
              <a:pPr/>
              <a:t>7</a:t>
            </a:fld>
            <a:endParaRPr lang="ru-RU" altLang="ru-RU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9906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0416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19C39A-D83C-4506-89E1-ACDB980FE8B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08279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45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45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7DEFB9-AE84-43DE-AE31-8BC64B74E10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0006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95300" y="1600206"/>
            <a:ext cx="437515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6"/>
            <a:ext cx="437515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FC794A-CA0D-47E4-A6B2-07784C08ECC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142808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95300" y="1600206"/>
            <a:ext cx="437515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5035550" y="1600206"/>
            <a:ext cx="437515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F2B297-1380-4B36-8C7A-B4F7E094196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91911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95300" y="1600206"/>
            <a:ext cx="89154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BDE0CA-5169-4361-865E-E916E633A47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146105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95300" y="274645"/>
            <a:ext cx="89154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6D2A1E-5EBE-4CEE-AD5A-B9FF73FB5B7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41990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AE3745-6A84-4FBD-AB31-4BA432A1593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49186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7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184A70-B836-4D7D-9272-666002181E7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90886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316CAD-18B0-434E-A43B-6FE2451263D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60603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4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4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BDDD5B-1E04-4F17-80F7-7ECEC01289F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31177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E289B9-17CF-4D10-91CA-FF05314B8EB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01472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A55FCF-D3CA-4A5A-9FF5-7F5CE29E96B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77637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2" y="273057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DF6C00-214F-48E7-B750-6030F22262E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81981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557814-6FBA-49DA-BE3C-9099FF0BA0C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61426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pic>
        <p:nvPicPr>
          <p:cNvPr id="1028" name="Picture 8" descr="пр2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9906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9" descr="пр 1"/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34288" y="6580188"/>
            <a:ext cx="2311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FFFFFF"/>
                </a:solidFill>
              </a:defRPr>
            </a:lvl1pPr>
          </a:lstStyle>
          <a:p>
            <a:fld id="{F9E1FB61-ECDA-4D1D-8A48-CD940FFAE2C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43" r:id="rId1"/>
    <p:sldLayoutId id="2147485729" r:id="rId2"/>
    <p:sldLayoutId id="2147485730" r:id="rId3"/>
    <p:sldLayoutId id="2147485731" r:id="rId4"/>
    <p:sldLayoutId id="2147485732" r:id="rId5"/>
    <p:sldLayoutId id="2147485733" r:id="rId6"/>
    <p:sldLayoutId id="2147485734" r:id="rId7"/>
    <p:sldLayoutId id="2147485735" r:id="rId8"/>
    <p:sldLayoutId id="2147485736" r:id="rId9"/>
    <p:sldLayoutId id="2147485737" r:id="rId10"/>
    <p:sldLayoutId id="2147485738" r:id="rId11"/>
    <p:sldLayoutId id="2147485739" r:id="rId12"/>
    <p:sldLayoutId id="2147485740" r:id="rId13"/>
    <p:sldLayoutId id="2147485741" r:id="rId14"/>
    <p:sldLayoutId id="2147485742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99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3077"/>
          <p:cNvSpPr txBox="1">
            <a:spLocks noChangeArrowheads="1"/>
          </p:cNvSpPr>
          <p:nvPr/>
        </p:nvSpPr>
        <p:spPr bwMode="auto">
          <a:xfrm>
            <a:off x="6393160" y="5674040"/>
            <a:ext cx="3394432" cy="781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ru-RU" altLang="ru-RU" sz="1400" b="1" dirty="0" smtClean="0">
                <a:solidFill>
                  <a:schemeClr val="accent1">
                    <a:lumMod val="25000"/>
                  </a:schemeClr>
                </a:solidFill>
              </a:rPr>
              <a:t>Заместитель руководителя Матяшевская М.И.</a:t>
            </a:r>
          </a:p>
          <a:p>
            <a:pPr algn="r" eaLnBrk="1" hangingPunct="1">
              <a:buFontTx/>
              <a:buNone/>
            </a:pPr>
            <a:r>
              <a:rPr lang="ru-RU" altLang="ru-RU" sz="1400" b="1" dirty="0" smtClean="0">
                <a:solidFill>
                  <a:schemeClr val="accent1">
                    <a:lumMod val="25000"/>
                  </a:schemeClr>
                </a:solidFill>
              </a:rPr>
              <a:t>г. Ярославль, 2017г.</a:t>
            </a:r>
            <a:endParaRPr lang="ru-RU" altLang="ru-RU" sz="1400" b="1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4099" name="Rectangle 3079"/>
          <p:cNvSpPr>
            <a:spLocks noChangeArrowheads="1"/>
          </p:cNvSpPr>
          <p:nvPr/>
        </p:nvSpPr>
        <p:spPr bwMode="auto">
          <a:xfrm>
            <a:off x="704528" y="3429000"/>
            <a:ext cx="9201472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buNone/>
            </a:pPr>
            <a:r>
              <a:rPr lang="ru-RU" sz="2800" b="1" dirty="0" smtClean="0">
                <a:solidFill>
                  <a:schemeClr val="tx2"/>
                </a:solidFill>
              </a:rPr>
              <a:t>Злоупотребление доминирующим положением. Разграничение статей КоАП РФ. Взыскание причиненных убытков</a:t>
            </a:r>
            <a:endParaRPr lang="ru-RU" sz="2800" b="1" dirty="0" smtClean="0">
              <a:solidFill>
                <a:schemeClr val="tx2"/>
              </a:solidFill>
            </a:endParaRPr>
          </a:p>
        </p:txBody>
      </p:sp>
      <p:sp>
        <p:nvSpPr>
          <p:cNvPr id="4100" name="Rectangle 26"/>
          <p:cNvSpPr>
            <a:spLocks noChangeArrowheads="1"/>
          </p:cNvSpPr>
          <p:nvPr/>
        </p:nvSpPr>
        <p:spPr bwMode="auto">
          <a:xfrm>
            <a:off x="1365250" y="2205038"/>
            <a:ext cx="854075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ru-RU" altLang="ru-RU" sz="3600" b="1" u="sng" dirty="0" smtClean="0">
              <a:solidFill>
                <a:schemeClr val="tx2"/>
              </a:solidFill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2800" b="1" u="sng" dirty="0" smtClean="0">
                <a:solidFill>
                  <a:schemeClr val="tx2"/>
                </a:solidFill>
              </a:rPr>
              <a:t>Ярославское УФАС России</a:t>
            </a:r>
            <a:endParaRPr lang="ru-RU" altLang="ru-RU" sz="2800" b="1" u="sng" dirty="0">
              <a:solidFill>
                <a:schemeClr val="tx2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ru-RU" sz="2000" b="1" dirty="0">
              <a:solidFill>
                <a:srgbClr val="008080"/>
              </a:solidFill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3"/>
          <a:stretch/>
        </p:blipFill>
        <p:spPr>
          <a:xfrm>
            <a:off x="5698672" y="188640"/>
            <a:ext cx="4088920" cy="1609760"/>
          </a:xfrm>
          <a:prstGeom prst="rect">
            <a:avLst/>
          </a:prstGeom>
          <a:ln>
            <a:noFill/>
          </a:ln>
        </p:spPr>
      </p:pic>
      <p:pic>
        <p:nvPicPr>
          <p:cNvPr id="4102" name="Picture 6" descr="http://yaroslavl.fas.gov.ru/sites/yaroslavl.f.isfb.ru/files/styles/large/public/cedent-1-350x271_0.jpg?itok=P94SXhTV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16" y="4677736"/>
            <a:ext cx="2336696" cy="1809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1D17220-1353-4B34-9DAE-05A3F289A2DF}" type="slidenum">
              <a:rPr lang="ru-RU" altLang="ru-RU" sz="1600">
                <a:solidFill>
                  <a:srgbClr val="FFFFFF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ru-RU" altLang="ru-RU" sz="1600">
              <a:solidFill>
                <a:srgbClr val="FFFFFF"/>
              </a:solidFill>
            </a:endParaRPr>
          </a:p>
        </p:txBody>
      </p:sp>
      <p:sp>
        <p:nvSpPr>
          <p:cNvPr id="26627" name="Заголовок 1"/>
          <p:cNvSpPr>
            <a:spLocks noGrp="1"/>
          </p:cNvSpPr>
          <p:nvPr>
            <p:ph type="title"/>
          </p:nvPr>
        </p:nvSpPr>
        <p:spPr>
          <a:xfrm>
            <a:off x="72653" y="0"/>
            <a:ext cx="8840787" cy="620713"/>
          </a:xfrm>
        </p:spPr>
        <p:txBody>
          <a:bodyPr/>
          <a:lstStyle/>
          <a:p>
            <a:r>
              <a:rPr lang="ru-RU" altLang="ru-RU" sz="2000" b="1" dirty="0" smtClean="0">
                <a:solidFill>
                  <a:schemeClr val="tx1"/>
                </a:solidFill>
                <a:ea typeface="ＭＳ Ｐゴシック" pitchFamily="34" charset="-128"/>
              </a:rPr>
              <a:t>  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35" name="Скругленный прямоугольник 34"/>
          <p:cNvSpPr>
            <a:spLocks noChangeArrowheads="1"/>
          </p:cNvSpPr>
          <p:nvPr/>
        </p:nvSpPr>
        <p:spPr bwMode="auto">
          <a:xfrm>
            <a:off x="3728864" y="1035572"/>
            <a:ext cx="4824536" cy="1241300"/>
          </a:xfrm>
          <a:prstGeom prst="roundRect">
            <a:avLst>
              <a:gd name="adj" fmla="val 10097"/>
            </a:avLst>
          </a:prstGeom>
          <a:solidFill>
            <a:schemeClr val="bg1"/>
          </a:solidFill>
          <a:ln w="254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>
              <a:defRPr/>
            </a:pPr>
            <a:r>
              <a:rPr lang="ru-RU" sz="2000" dirty="0" smtClean="0"/>
              <a:t> </a:t>
            </a:r>
            <a:r>
              <a:rPr lang="ru-RU" altLang="ru-RU" sz="2200" b="1" dirty="0" smtClean="0">
                <a:solidFill>
                  <a:srgbClr val="C00000"/>
                </a:solidFill>
              </a:rPr>
              <a:t>Злоупотребление доминирующим положением – взаимосвязь признаков:</a:t>
            </a:r>
            <a:endParaRPr lang="ru-RU" sz="2000" dirty="0"/>
          </a:p>
        </p:txBody>
      </p:sp>
      <p:pic>
        <p:nvPicPr>
          <p:cNvPr id="26631" name="Picture 1" descr="C:\Users\volgin\Desktop\Producti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1352" y="4653136"/>
            <a:ext cx="1546152" cy="1791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Скругленный прямоугольник 5"/>
          <p:cNvSpPr>
            <a:spLocks noChangeArrowheads="1"/>
          </p:cNvSpPr>
          <p:nvPr/>
        </p:nvSpPr>
        <p:spPr bwMode="auto">
          <a:xfrm>
            <a:off x="7634288" y="3152380"/>
            <a:ext cx="2177232" cy="1241300"/>
          </a:xfrm>
          <a:prstGeom prst="roundRect">
            <a:avLst>
              <a:gd name="adj" fmla="val 10097"/>
            </a:avLst>
          </a:prstGeom>
          <a:solidFill>
            <a:schemeClr val="bg1"/>
          </a:solidFill>
          <a:ln w="254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>
              <a:defRPr/>
            </a:pPr>
            <a:r>
              <a:rPr lang="ru-RU" altLang="ru-RU" sz="1400" b="1" dirty="0" smtClean="0">
                <a:solidFill>
                  <a:srgbClr val="C00000"/>
                </a:solidFill>
              </a:rPr>
              <a:t>Наличие </a:t>
            </a:r>
            <a:r>
              <a:rPr lang="ru-RU" altLang="ru-RU" sz="1400" b="1" dirty="0" err="1" smtClean="0">
                <a:solidFill>
                  <a:srgbClr val="C00000"/>
                </a:solidFill>
              </a:rPr>
              <a:t>антиконкурентного</a:t>
            </a:r>
            <a:r>
              <a:rPr lang="ru-RU" altLang="ru-RU" sz="1400" b="1" dirty="0" smtClean="0">
                <a:solidFill>
                  <a:srgbClr val="C00000"/>
                </a:solidFill>
              </a:rPr>
              <a:t> компонента (последняя практика)</a:t>
            </a:r>
            <a:endParaRPr lang="ru-RU" sz="1400" b="1" dirty="0">
              <a:solidFill>
                <a:srgbClr val="C00000"/>
              </a:solidFill>
            </a:endParaRPr>
          </a:p>
        </p:txBody>
      </p:sp>
      <p:sp>
        <p:nvSpPr>
          <p:cNvPr id="8" name="Скругленный прямоугольник 7"/>
          <p:cNvSpPr>
            <a:spLocks noChangeArrowheads="1"/>
          </p:cNvSpPr>
          <p:nvPr/>
        </p:nvSpPr>
        <p:spPr bwMode="auto">
          <a:xfrm>
            <a:off x="5196181" y="3152380"/>
            <a:ext cx="2315312" cy="1241300"/>
          </a:xfrm>
          <a:prstGeom prst="roundRect">
            <a:avLst>
              <a:gd name="adj" fmla="val 10097"/>
            </a:avLst>
          </a:prstGeom>
          <a:solidFill>
            <a:schemeClr val="bg1"/>
          </a:solidFill>
          <a:ln w="254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eaLnBrk="1" hangingPunct="1"/>
            <a:r>
              <a:rPr lang="ru-RU" altLang="ru-RU" sz="1400" b="1" dirty="0" smtClean="0">
                <a:solidFill>
                  <a:srgbClr val="C00000"/>
                </a:solidFill>
              </a:rPr>
              <a:t>Наступление </a:t>
            </a:r>
            <a:r>
              <a:rPr lang="ru-RU" altLang="ru-RU" sz="1400" b="1" dirty="0">
                <a:solidFill>
                  <a:srgbClr val="C00000"/>
                </a:solidFill>
              </a:rPr>
              <a:t>или возможность наступления негативных </a:t>
            </a:r>
            <a:r>
              <a:rPr lang="ru-RU" altLang="ru-RU" sz="1400" b="1" dirty="0" smtClean="0">
                <a:solidFill>
                  <a:srgbClr val="C00000"/>
                </a:solidFill>
              </a:rPr>
              <a:t>последствий – ущемление, угроза</a:t>
            </a:r>
            <a:endParaRPr lang="en-US" altLang="ru-RU" sz="1400" b="1" dirty="0">
              <a:solidFill>
                <a:srgbClr val="C00000"/>
              </a:solidFill>
            </a:endParaRPr>
          </a:p>
        </p:txBody>
      </p:sp>
      <p:sp>
        <p:nvSpPr>
          <p:cNvPr id="9" name="Скругленный прямоугольник 8"/>
          <p:cNvSpPr>
            <a:spLocks noChangeArrowheads="1"/>
          </p:cNvSpPr>
          <p:nvPr/>
        </p:nvSpPr>
        <p:spPr bwMode="auto">
          <a:xfrm>
            <a:off x="2878347" y="3152380"/>
            <a:ext cx="2160240" cy="1241300"/>
          </a:xfrm>
          <a:prstGeom prst="roundRect">
            <a:avLst>
              <a:gd name="adj" fmla="val 10097"/>
            </a:avLst>
          </a:prstGeom>
          <a:solidFill>
            <a:schemeClr val="bg1"/>
          </a:solidFill>
          <a:ln w="254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eaLnBrk="1" hangingPunct="1"/>
            <a:r>
              <a:rPr lang="ru-RU" altLang="ru-RU" sz="1600" b="1" dirty="0" smtClean="0">
                <a:solidFill>
                  <a:srgbClr val="C00000"/>
                </a:solidFill>
              </a:rPr>
              <a:t>Совершение действия (бездействия) на товарном рынке</a:t>
            </a:r>
            <a:endParaRPr lang="ru-RU" sz="2000" dirty="0"/>
          </a:p>
        </p:txBody>
      </p:sp>
      <p:sp>
        <p:nvSpPr>
          <p:cNvPr id="10" name="Скругленный прямоугольник 9"/>
          <p:cNvSpPr>
            <a:spLocks noChangeArrowheads="1"/>
          </p:cNvSpPr>
          <p:nvPr/>
        </p:nvSpPr>
        <p:spPr bwMode="auto">
          <a:xfrm>
            <a:off x="488505" y="3166705"/>
            <a:ext cx="2232248" cy="1241300"/>
          </a:xfrm>
          <a:prstGeom prst="roundRect">
            <a:avLst>
              <a:gd name="adj" fmla="val 10097"/>
            </a:avLst>
          </a:prstGeom>
          <a:solidFill>
            <a:schemeClr val="bg1"/>
          </a:solidFill>
          <a:ln w="254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eaLnBrk="1" hangingPunct="1"/>
            <a:r>
              <a:rPr lang="ru-RU" altLang="ru-RU" sz="1600" b="1" dirty="0" smtClean="0">
                <a:solidFill>
                  <a:srgbClr val="C00000"/>
                </a:solidFill>
              </a:rPr>
              <a:t>Наличие доминирующего положения (ЕМ, доля на рынке свыше 50%)</a:t>
            </a:r>
            <a:endParaRPr lang="en-US" altLang="ru-RU" sz="1600" b="1" dirty="0">
              <a:solidFill>
                <a:srgbClr val="C00000"/>
              </a:solidFill>
            </a:endParaRPr>
          </a:p>
        </p:txBody>
      </p:sp>
      <p:cxnSp>
        <p:nvCxnSpPr>
          <p:cNvPr id="3" name="Прямая со стрелкой 2"/>
          <p:cNvCxnSpPr/>
          <p:nvPr/>
        </p:nvCxnSpPr>
        <p:spPr>
          <a:xfrm flipH="1">
            <a:off x="2000250" y="2276475"/>
            <a:ext cx="4105275" cy="79216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flipH="1">
            <a:off x="4089400" y="2276475"/>
            <a:ext cx="2016125" cy="8763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0" idx="2"/>
            <a:endCxn id="0" idx="0"/>
          </p:cNvCxnSpPr>
          <p:nvPr/>
        </p:nvCxnSpPr>
        <p:spPr>
          <a:xfrm>
            <a:off x="6140450" y="2276475"/>
            <a:ext cx="212725" cy="8763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endCxn id="0" idx="0"/>
          </p:cNvCxnSpPr>
          <p:nvPr/>
        </p:nvCxnSpPr>
        <p:spPr>
          <a:xfrm>
            <a:off x="6105525" y="2276475"/>
            <a:ext cx="2617788" cy="8763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Скругленный прямоугольник 18"/>
          <p:cNvSpPr>
            <a:spLocks noChangeArrowheads="1"/>
          </p:cNvSpPr>
          <p:nvPr/>
        </p:nvSpPr>
        <p:spPr bwMode="auto">
          <a:xfrm>
            <a:off x="56443" y="4869160"/>
            <a:ext cx="7992888" cy="1241300"/>
          </a:xfrm>
          <a:prstGeom prst="roundRect">
            <a:avLst>
              <a:gd name="adj" fmla="val 10097"/>
            </a:avLst>
          </a:prstGeom>
          <a:solidFill>
            <a:schemeClr val="accent1"/>
          </a:solidFill>
          <a:ln w="254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r>
              <a:rPr lang="ru-RU" sz="2000" spc="-1" dirty="0" smtClean="0"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Изменение подхода судов к составу нарушения части 1 статьи 10 Закона №135-ФЗ (Определение </a:t>
            </a:r>
            <a:r>
              <a:rPr lang="ru-RU" sz="2000" spc="-1" dirty="0"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Верховного Суда РФ от 04.07.2016 N 301-КГ16-1511 по делу </a:t>
            </a:r>
            <a:r>
              <a:rPr lang="ru-RU" sz="2000" spc="-1" dirty="0" smtClean="0"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№А82-777/2015). </a:t>
            </a:r>
            <a:r>
              <a:rPr lang="ru-RU" sz="2000" spc="-1" dirty="0" smtClean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Дело №А82-10466/2016</a:t>
            </a:r>
            <a:endParaRPr lang="ru-RU" sz="2000" spc="-1" dirty="0">
              <a:solidFill>
                <a:srgbClr val="C00000"/>
              </a:solidFill>
              <a:uFill>
                <a:solidFill>
                  <a:srgbClr val="FFFFFF"/>
                </a:solidFill>
              </a:uFill>
              <a:latin typeface="Arial"/>
              <a:ea typeface="Times New Roman"/>
            </a:endParaRPr>
          </a:p>
        </p:txBody>
      </p:sp>
      <p:pic>
        <p:nvPicPr>
          <p:cNvPr id="2050" name="Picture 2" descr="http://static8.depositphotos.com/1006899/1046/i/950/depositphotos_10463056-Unfair-competitio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43" y="1027451"/>
            <a:ext cx="1943807" cy="2124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ъект 2"/>
          <p:cNvSpPr>
            <a:spLocks noGrp="1"/>
          </p:cNvSpPr>
          <p:nvPr>
            <p:ph idx="1"/>
          </p:nvPr>
        </p:nvSpPr>
        <p:spPr>
          <a:xfrm>
            <a:off x="4160912" y="908720"/>
            <a:ext cx="5184576" cy="5832648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Навязывание невыгодных условий договора в части определения границ балансовой принадлежности (УК)</a:t>
            </a:r>
            <a:endParaRPr lang="ru-RU" altLang="ru-RU" sz="2000" b="1" dirty="0" smtClean="0">
              <a:solidFill>
                <a:schemeClr val="accent2">
                  <a:lumMod val="75000"/>
                </a:schemeClr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</a:rPr>
              <a:t>Уклонение теплоснабжающих организаций от заключения договора с ЕТО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Ненадлежащее качество поставляемого ресурса (определяется по показаниям прибора учета), ненадлежащее реагирование на обращения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</a:rPr>
              <a:t>Нарушение сроков проведения ремонта на сетях с нарушением процедуры уведомления контрагента</a:t>
            </a:r>
          </a:p>
          <a:p>
            <a:pPr>
              <a:buFont typeface="Wingdings" pitchFamily="2" charset="2"/>
              <a:buChar char="ü"/>
            </a:pPr>
            <a:r>
              <a:rPr lang="ru-RU" altLang="ru-RU" sz="2000" dirty="0" smtClean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Нарушение Правил подключения к системам теплоснабжения</a:t>
            </a:r>
          </a:p>
          <a:p>
            <a:pPr>
              <a:buFont typeface="Wingdings" pitchFamily="2" charset="2"/>
              <a:buChar char="ü"/>
            </a:pPr>
            <a:r>
              <a:rPr lang="ru-RU" altLang="ru-RU" sz="2000" dirty="0" smtClean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Нарушение порядка отбора сточных вод</a:t>
            </a:r>
            <a:endParaRPr lang="ru-RU" altLang="ru-RU" sz="2000" dirty="0" smtClean="0">
              <a:solidFill>
                <a:schemeClr val="accent2">
                  <a:lumMod val="75000"/>
                </a:schemeClr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ü"/>
            </a:pPr>
            <a:endParaRPr lang="ru-RU" altLang="ru-RU" sz="2400" b="1" dirty="0" smtClean="0">
              <a:solidFill>
                <a:srgbClr val="FF0066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ü"/>
            </a:pPr>
            <a:endParaRPr lang="ru-RU" altLang="ru-RU" sz="2400" b="1" dirty="0" smtClean="0">
              <a:solidFill>
                <a:srgbClr val="FF0066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ü"/>
            </a:pPr>
            <a:endParaRPr lang="ru-RU" altLang="ru-RU" sz="2400" b="1" dirty="0" smtClean="0">
              <a:solidFill>
                <a:srgbClr val="FF0066"/>
              </a:solidFill>
              <a:ea typeface="ＭＳ Ｐゴシック" pitchFamily="34" charset="-128"/>
            </a:endParaRPr>
          </a:p>
          <a:p>
            <a:pPr>
              <a:buFontTx/>
              <a:buNone/>
            </a:pPr>
            <a:endParaRPr lang="ru-RU" altLang="ru-RU" sz="2400" b="1" dirty="0" smtClean="0">
              <a:solidFill>
                <a:srgbClr val="FF0066"/>
              </a:solidFill>
              <a:ea typeface="ＭＳ Ｐゴシック" pitchFamily="34" charset="-128"/>
            </a:endParaRPr>
          </a:p>
          <a:p>
            <a:pPr>
              <a:buFontTx/>
              <a:buNone/>
            </a:pPr>
            <a:endParaRPr lang="ru-RU" altLang="ru-RU" sz="400" b="1" dirty="0" smtClean="0">
              <a:solidFill>
                <a:srgbClr val="FF0066"/>
              </a:solidFill>
              <a:ea typeface="ＭＳ Ｐゴシック" pitchFamily="34" charset="-128"/>
            </a:endParaRPr>
          </a:p>
        </p:txBody>
      </p:sp>
      <p:sp>
        <p:nvSpPr>
          <p:cNvPr id="24579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45D7941-9093-452F-89F3-AAA5AD29CC52}" type="slidenum">
              <a:rPr lang="ru-RU" altLang="ru-RU" sz="1600">
                <a:solidFill>
                  <a:schemeClr val="bg1"/>
                </a:solidFill>
                <a:cs typeface="Arial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ru-RU" altLang="ru-RU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4580" name="Заголовок 1"/>
          <p:cNvSpPr>
            <a:spLocks noGrp="1"/>
          </p:cNvSpPr>
          <p:nvPr>
            <p:ph type="title"/>
          </p:nvPr>
        </p:nvSpPr>
        <p:spPr>
          <a:xfrm>
            <a:off x="1065213" y="17463"/>
            <a:ext cx="8372475" cy="603250"/>
          </a:xfrm>
        </p:spPr>
        <p:txBody>
          <a:bodyPr/>
          <a:lstStyle/>
          <a:p>
            <a:pPr algn="r"/>
            <a:r>
              <a:rPr lang="ru-RU" altLang="ru-RU" sz="2800" b="1" dirty="0" smtClean="0">
                <a:solidFill>
                  <a:schemeClr val="tx1"/>
                </a:solidFill>
                <a:ea typeface="ＭＳ Ｐゴシック" pitchFamily="34" charset="-128"/>
              </a:rPr>
              <a:t> </a:t>
            </a:r>
          </a:p>
        </p:txBody>
      </p:sp>
      <p:pic>
        <p:nvPicPr>
          <p:cNvPr id="24581" name="Picture 5" descr="C:\Users\mplotnikova\Desktop\Pictures\obshchestvoznani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56" y="1700808"/>
            <a:ext cx="4176464" cy="410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60512" y="9628"/>
            <a:ext cx="87849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Распространенные нарушения статьи 10 в сфере водо- и теплоснабжения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C47BDEA-27B7-46FF-BDAD-45C83E99F4ED}" type="slidenum">
              <a:rPr lang="ru-RU" altLang="ru-RU" sz="1600">
                <a:solidFill>
                  <a:srgbClr val="FFFFFF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ru-RU" altLang="ru-RU" sz="1600">
              <a:solidFill>
                <a:srgbClr val="FFFFFF"/>
              </a:solidFill>
            </a:endParaRPr>
          </a:p>
        </p:txBody>
      </p:sp>
      <p:sp>
        <p:nvSpPr>
          <p:cNvPr id="19459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620713"/>
          </a:xfrm>
        </p:spPr>
        <p:txBody>
          <a:bodyPr/>
          <a:lstStyle/>
          <a:p>
            <a:pPr algn="r"/>
            <a:r>
              <a:rPr lang="ru-RU" altLang="ru-RU" sz="2800" b="1" dirty="0" smtClean="0">
                <a:solidFill>
                  <a:schemeClr val="tx1"/>
                </a:solidFill>
                <a:ea typeface="ＭＳ Ｐゴシック" pitchFamily="34" charset="-128"/>
              </a:rPr>
              <a:t> </a:t>
            </a:r>
          </a:p>
        </p:txBody>
      </p:sp>
      <p:sp>
        <p:nvSpPr>
          <p:cNvPr id="29" name="Блок-схема: объединение 28"/>
          <p:cNvSpPr/>
          <p:nvPr/>
        </p:nvSpPr>
        <p:spPr bwMode="auto">
          <a:xfrm>
            <a:off x="416496" y="1196752"/>
            <a:ext cx="4217987" cy="742950"/>
          </a:xfrm>
          <a:prstGeom prst="flowChartMerg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pitchFamily="2" charset="0"/>
              <a:buNone/>
              <a:defRPr/>
            </a:pPr>
            <a:endParaRPr lang="ru-RU" sz="1800" dirty="0">
              <a:solidFill>
                <a:srgbClr val="0920C9"/>
              </a:solidFill>
            </a:endParaRPr>
          </a:p>
          <a:p>
            <a:pPr algn="ctr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pitchFamily="2" charset="0"/>
              <a:buNone/>
              <a:defRPr/>
            </a:pP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ЕМ</a:t>
            </a:r>
            <a:endParaRPr lang="ru-RU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1" name="Блок-схема: объединение 30"/>
          <p:cNvSpPr/>
          <p:nvPr/>
        </p:nvSpPr>
        <p:spPr bwMode="auto">
          <a:xfrm>
            <a:off x="4953000" y="1196752"/>
            <a:ext cx="4217987" cy="864096"/>
          </a:xfrm>
          <a:prstGeom prst="flowChartMerg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pitchFamily="2" charset="0"/>
              <a:buNone/>
              <a:defRPr/>
            </a:pPr>
            <a:endParaRPr lang="ru-RU" sz="1800" dirty="0">
              <a:solidFill>
                <a:srgbClr val="0920C9"/>
              </a:solidFill>
            </a:endParaRPr>
          </a:p>
          <a:p>
            <a:pPr algn="ctr" eaLnBrk="1" hangingPunct="1">
              <a:lnSpc>
                <a:spcPct val="87000"/>
              </a:lnSpc>
              <a:buClr>
                <a:srgbClr val="000000"/>
              </a:buClr>
              <a:buSzPct val="45000"/>
              <a:buFont typeface="StarSymbol" pitchFamily="2" charset="0"/>
              <a:buNone/>
              <a:defRPr/>
            </a:pPr>
            <a:r>
              <a:rPr lang="ru-RU" sz="1800" dirty="0" smtClean="0">
                <a:solidFill>
                  <a:schemeClr val="tx1"/>
                </a:solidFill>
              </a:rPr>
              <a:t>Собственники сетей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32" name="Скругленный прямоугольник 31"/>
          <p:cNvSpPr>
            <a:spLocks noChangeArrowheads="1"/>
          </p:cNvSpPr>
          <p:nvPr/>
        </p:nvSpPr>
        <p:spPr bwMode="auto">
          <a:xfrm>
            <a:off x="344488" y="2060848"/>
            <a:ext cx="4320480" cy="4464496"/>
          </a:xfrm>
          <a:prstGeom prst="roundRect">
            <a:avLst>
              <a:gd name="adj" fmla="val 10097"/>
            </a:avLst>
          </a:prstGeom>
          <a:solidFill>
            <a:schemeClr val="accent1">
              <a:lumMod val="90000"/>
            </a:schemeClr>
          </a:solidFill>
          <a:ln w="254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t" anchorCtr="0"/>
          <a:lstStyle/>
          <a:p>
            <a:pPr eaLnBrk="1" hangingPunct="1">
              <a:defRPr/>
            </a:pPr>
            <a:r>
              <a:rPr lang="ru-RU" sz="2000" b="1" dirty="0" smtClean="0">
                <a:ea typeface="ＭＳ Ｐゴシック" charset="-128"/>
                <a:cs typeface="Arial" panose="020B0604020202020204" pitchFamily="34" charset="0"/>
              </a:rPr>
              <a:t>1. Нарушение правил (порядка обеспечения) </a:t>
            </a:r>
            <a:r>
              <a:rPr lang="ru-RU" sz="2000" b="1" dirty="0" err="1" smtClean="0">
                <a:ea typeface="ＭＳ Ｐゴシック" charset="-128"/>
                <a:cs typeface="Arial" panose="020B0604020202020204" pitchFamily="34" charset="0"/>
              </a:rPr>
              <a:t>недискриминиционного</a:t>
            </a:r>
            <a:r>
              <a:rPr lang="ru-RU" sz="2000" b="1" dirty="0" smtClean="0">
                <a:ea typeface="ＭＳ Ｐゴシック" charset="-128"/>
                <a:cs typeface="Arial" panose="020B0604020202020204" pitchFamily="34" charset="0"/>
              </a:rPr>
              <a:t> доступа</a:t>
            </a:r>
          </a:p>
          <a:p>
            <a:pPr eaLnBrk="1" hangingPunct="1">
              <a:defRPr/>
            </a:pPr>
            <a:endParaRPr lang="ru-RU" sz="2000" b="1" dirty="0">
              <a:ea typeface="ＭＳ Ｐゴシック" charset="-128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ru-RU" sz="2000" b="1" dirty="0" smtClean="0">
                <a:ea typeface="ＭＳ Ｐゴシック" charset="-128"/>
                <a:cs typeface="Arial" panose="020B0604020202020204" pitchFamily="34" charset="0"/>
              </a:rPr>
              <a:t>2. Нарушение установленного порядка подключения (технологического присоединения) к сетям</a:t>
            </a:r>
          </a:p>
          <a:p>
            <a:pPr algn="ctr" eaLnBrk="1" hangingPunct="1">
              <a:defRPr/>
            </a:pPr>
            <a:endParaRPr lang="ru-RU" sz="2000" b="1" dirty="0">
              <a:ea typeface="ＭＳ Ｐゴシック" charset="-128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ru-RU" sz="2000" b="1" dirty="0" smtClean="0">
                <a:solidFill>
                  <a:srgbClr val="C00000"/>
                </a:solidFill>
                <a:ea typeface="ＭＳ Ｐゴシック" charset="-128"/>
                <a:cs typeface="Arial" panose="020B0604020202020204" pitchFamily="34" charset="0"/>
              </a:rPr>
              <a:t>Теплоснабжающие организации подлежат привлечению по ст. 14.31 КоАП РФ</a:t>
            </a:r>
          </a:p>
          <a:p>
            <a:pPr algn="ctr" eaLnBrk="1" hangingPunct="1">
              <a:defRPr/>
            </a:pPr>
            <a:r>
              <a:rPr lang="ru-RU" sz="2000" b="1" dirty="0" smtClean="0">
                <a:ea typeface="ＭＳ Ｐゴシック" charset="-128"/>
                <a:cs typeface="Arial" panose="020B0604020202020204" pitchFamily="34" charset="0"/>
              </a:rPr>
              <a:t> </a:t>
            </a:r>
            <a:endParaRPr lang="ru-RU" sz="2000" b="1" dirty="0">
              <a:ea typeface="ＭＳ Ｐゴシック" charset="-128"/>
              <a:cs typeface="Arial" panose="020B0604020202020204" pitchFamily="34" charset="0"/>
            </a:endParaRPr>
          </a:p>
        </p:txBody>
      </p:sp>
      <p:sp>
        <p:nvSpPr>
          <p:cNvPr id="35" name="Скругленный прямоугольник 34"/>
          <p:cNvSpPr>
            <a:spLocks noChangeArrowheads="1"/>
          </p:cNvSpPr>
          <p:nvPr/>
        </p:nvSpPr>
        <p:spPr bwMode="auto">
          <a:xfrm>
            <a:off x="5097016" y="2060848"/>
            <a:ext cx="4320480" cy="4464496"/>
          </a:xfrm>
          <a:prstGeom prst="roundRect">
            <a:avLst>
              <a:gd name="adj" fmla="val 10097"/>
            </a:avLst>
          </a:prstGeom>
          <a:solidFill>
            <a:schemeClr val="accent1">
              <a:lumMod val="90000"/>
            </a:schemeClr>
          </a:solidFill>
          <a:ln w="254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t" anchorCtr="0"/>
          <a:lstStyle/>
          <a:p>
            <a:pPr marL="457200" indent="-457200" eaLnBrk="1" hangingPunct="1">
              <a:buAutoNum type="arabicPeriod"/>
              <a:defRPr/>
            </a:pPr>
            <a:r>
              <a:rPr lang="ru-RU" sz="1800" b="1" dirty="0" smtClean="0">
                <a:ea typeface="ＭＳ Ｐゴシック" charset="-128"/>
                <a:cs typeface="Arial" panose="020B0604020202020204" pitchFamily="34" charset="0"/>
              </a:rPr>
              <a:t>Нарушение собственником объекта электросетевого хозяйства правил недискриминационного доступа</a:t>
            </a:r>
          </a:p>
          <a:p>
            <a:pPr marL="457200" indent="-457200" eaLnBrk="1" hangingPunct="1">
              <a:buAutoNum type="arabicPeriod"/>
              <a:defRPr/>
            </a:pPr>
            <a:endParaRPr lang="ru-RU" sz="1800" b="1" dirty="0" smtClean="0">
              <a:ea typeface="ＭＳ Ｐゴシック" charset="-128"/>
              <a:cs typeface="Arial" panose="020B0604020202020204" pitchFamily="34" charset="0"/>
            </a:endParaRPr>
          </a:p>
          <a:p>
            <a:pPr marL="457200" indent="-457200" eaLnBrk="1" hangingPunct="1">
              <a:buAutoNum type="arabicPeriod"/>
              <a:defRPr/>
            </a:pPr>
            <a:r>
              <a:rPr lang="ru-RU" sz="1800" b="1" dirty="0" smtClean="0">
                <a:ea typeface="ＭＳ Ｐゴシック" charset="-128"/>
                <a:cs typeface="Arial" panose="020B0604020202020204" pitchFamily="34" charset="0"/>
              </a:rPr>
              <a:t>Препятствование собственником водопроводных и канализационных сетей </a:t>
            </a:r>
            <a:r>
              <a:rPr lang="ru-RU" sz="1800" b="1" dirty="0">
                <a:ea typeface="ＭＳ Ｐゴシック" charset="-128"/>
                <a:cs typeface="Arial" panose="020B0604020202020204" pitchFamily="34" charset="0"/>
              </a:rPr>
              <a:t>т</a:t>
            </a:r>
            <a:r>
              <a:rPr lang="ru-RU" sz="1800" b="1" dirty="0" smtClean="0">
                <a:ea typeface="ＭＳ Ｐゴシック" charset="-128"/>
                <a:cs typeface="Arial" panose="020B0604020202020204" pitchFamily="34" charset="0"/>
              </a:rPr>
              <a:t>ранспортировке воды</a:t>
            </a:r>
          </a:p>
          <a:p>
            <a:pPr marL="457200" indent="-457200" eaLnBrk="1" hangingPunct="1">
              <a:buAutoNum type="arabicPeriod"/>
              <a:defRPr/>
            </a:pPr>
            <a:endParaRPr lang="ru-RU" sz="2000" b="1" dirty="0">
              <a:ea typeface="ＭＳ Ｐゴシック" charset="-128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ru-RU" sz="2000" b="1" dirty="0" smtClean="0">
                <a:solidFill>
                  <a:srgbClr val="C00000"/>
                </a:solidFill>
                <a:ea typeface="ＭＳ Ｐゴシック" charset="-128"/>
                <a:cs typeface="Arial" panose="020B0604020202020204" pitchFamily="34" charset="0"/>
              </a:rPr>
              <a:t>Теплоснабжение - по процедуре Закона №135-ФЗ (дело №</a:t>
            </a:r>
            <a:r>
              <a:rPr lang="ru-RU" sz="2000" b="1" dirty="0" smtClean="0">
                <a:solidFill>
                  <a:srgbClr val="C00000"/>
                </a:solidFill>
              </a:rPr>
              <a:t>А82-319/2016)</a:t>
            </a:r>
            <a:endParaRPr lang="ru-RU" sz="2000" b="1" dirty="0">
              <a:solidFill>
                <a:srgbClr val="C00000"/>
              </a:solidFill>
              <a:ea typeface="ＭＳ Ｐゴシック" charset="-128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2500" y="116632"/>
            <a:ext cx="9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Статья 9.21 КоАП РФ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B378C10-29ED-4174-ADC1-8449300A771B}" type="slidenum">
              <a:rPr lang="ru-RU" altLang="ru-RU" sz="1600">
                <a:solidFill>
                  <a:srgbClr val="FFFFFF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ru-RU" altLang="ru-RU" sz="1600">
              <a:solidFill>
                <a:srgbClr val="FFFFFF"/>
              </a:solidFill>
            </a:endParaRPr>
          </a:p>
        </p:txBody>
      </p:sp>
      <p:sp>
        <p:nvSpPr>
          <p:cNvPr id="32771" name="Заголовок 1"/>
          <p:cNvSpPr>
            <a:spLocks noGrp="1"/>
          </p:cNvSpPr>
          <p:nvPr>
            <p:ph type="title"/>
          </p:nvPr>
        </p:nvSpPr>
        <p:spPr>
          <a:xfrm>
            <a:off x="1065213" y="0"/>
            <a:ext cx="8840787" cy="620713"/>
          </a:xfrm>
        </p:spPr>
        <p:txBody>
          <a:bodyPr/>
          <a:lstStyle/>
          <a:p>
            <a:r>
              <a:rPr lang="ru-RU" altLang="ru-RU" sz="2800" b="1" dirty="0" smtClean="0">
                <a:solidFill>
                  <a:schemeClr val="tx1"/>
                </a:solidFill>
                <a:ea typeface="ＭＳ Ｐゴシック" pitchFamily="34" charset="-128"/>
              </a:rPr>
              <a:t>Разграничение статей 9.21 и 14.31 КоАП РФ</a:t>
            </a:r>
            <a:endParaRPr lang="ru-RU" altLang="ru-RU" sz="2800" b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35" name="Скругленный прямоугольник 34"/>
          <p:cNvSpPr>
            <a:spLocks noChangeArrowheads="1"/>
          </p:cNvSpPr>
          <p:nvPr/>
        </p:nvSpPr>
        <p:spPr bwMode="auto">
          <a:xfrm>
            <a:off x="124789" y="980728"/>
            <a:ext cx="9577064" cy="5544616"/>
          </a:xfrm>
          <a:prstGeom prst="roundRect">
            <a:avLst>
              <a:gd name="adj" fmla="val 10097"/>
            </a:avLst>
          </a:prstGeom>
          <a:solidFill>
            <a:schemeClr val="bg1"/>
          </a:solidFill>
          <a:ln w="254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r>
              <a:rPr lang="ru-RU" b="1" dirty="0" smtClean="0">
                <a:solidFill>
                  <a:schemeClr val="accent6"/>
                </a:solidFill>
              </a:rPr>
              <a:t> </a:t>
            </a:r>
            <a:endParaRPr lang="ru-RU" b="1" dirty="0" smtClean="0">
              <a:solidFill>
                <a:schemeClr val="accent6"/>
              </a:solidFill>
            </a:endParaRPr>
          </a:p>
          <a:p>
            <a:endParaRPr lang="ru-RU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2000" b="1" dirty="0">
                <a:solidFill>
                  <a:srgbClr val="C00000"/>
                </a:solidFill>
              </a:rPr>
              <a:t>Разъяснение N 7 Президиума ФАС России "Порядок применения закона о защите конкуренции с учетом правил технологического присоединения, правил недискриминационного доступа, правил подключения и законодательства о </a:t>
            </a:r>
            <a:r>
              <a:rPr lang="ru-RU" sz="2000" b="1" dirty="0" smtClean="0">
                <a:solidFill>
                  <a:srgbClr val="C00000"/>
                </a:solidFill>
              </a:rPr>
              <a:t>теплоснабжении» (утв</a:t>
            </a:r>
            <a:r>
              <a:rPr lang="ru-RU" sz="2000" b="1" dirty="0">
                <a:solidFill>
                  <a:srgbClr val="C00000"/>
                </a:solidFill>
              </a:rPr>
              <a:t>. протоколом Президиума ФАС России от 30.11.2016 </a:t>
            </a:r>
            <a:r>
              <a:rPr lang="ru-RU" sz="2000" b="1" dirty="0" smtClean="0">
                <a:solidFill>
                  <a:srgbClr val="C00000"/>
                </a:solidFill>
              </a:rPr>
              <a:t>№15)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000" b="1" dirty="0">
              <a:solidFill>
                <a:srgbClr val="C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C00000"/>
                </a:solidFill>
              </a:rPr>
              <a:t>Разъяснение Президиума ФАС России от 29.08.2017 N </a:t>
            </a:r>
            <a:r>
              <a:rPr lang="ru-RU" sz="2000" b="1" dirty="0" smtClean="0">
                <a:solidFill>
                  <a:srgbClr val="C00000"/>
                </a:solidFill>
              </a:rPr>
              <a:t>10 "О </a:t>
            </a:r>
            <a:r>
              <a:rPr lang="ru-RU" sz="2000" b="1" dirty="0">
                <a:solidFill>
                  <a:srgbClr val="C00000"/>
                </a:solidFill>
              </a:rPr>
              <a:t>применении антимонопольными органами антимонопольного законодательства в целях выявления и пресечения нарушений порядка </a:t>
            </a:r>
            <a:r>
              <a:rPr lang="ru-RU" sz="2000" b="1" dirty="0" smtClean="0">
                <a:solidFill>
                  <a:srgbClr val="C00000"/>
                </a:solidFill>
              </a:rPr>
              <a:t>ценообразования» (</a:t>
            </a:r>
            <a:r>
              <a:rPr lang="ru-RU" sz="2000" b="1" dirty="0">
                <a:solidFill>
                  <a:srgbClr val="C00000"/>
                </a:solidFill>
              </a:rPr>
              <a:t>утв. протоколом Президиума ФАС России от 29.08.2017 </a:t>
            </a:r>
            <a:r>
              <a:rPr lang="ru-RU" sz="2000" b="1" dirty="0" smtClean="0">
                <a:solidFill>
                  <a:srgbClr val="C00000"/>
                </a:solidFill>
              </a:rPr>
              <a:t>№17)</a:t>
            </a:r>
            <a:endParaRPr lang="ru-RU" sz="2000" b="1" dirty="0">
              <a:solidFill>
                <a:srgbClr val="C00000"/>
              </a:solidFill>
            </a:endParaRPr>
          </a:p>
        </p:txBody>
      </p:sp>
      <p:pic>
        <p:nvPicPr>
          <p:cNvPr id="8" name="Picture 3" descr="C:\Documents and Settings\Администратор\Рабочий стол\03-1012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1208584" cy="861116"/>
          </a:xfrm>
          <a:prstGeom prst="wedgeRoundRectCallout">
            <a:avLst>
              <a:gd name="adj1" fmla="val -14833"/>
              <a:gd name="adj2" fmla="val 48933"/>
              <a:gd name="adj3" fmla="val 16667"/>
            </a:avLst>
          </a:prstGeom>
          <a:noFill/>
          <a:ln w="9525">
            <a:solidFill>
              <a:srgbClr val="009999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637445874"/>
              </p:ext>
            </p:extLst>
          </p:nvPr>
        </p:nvGraphicFramePr>
        <p:xfrm>
          <a:off x="128464" y="908721"/>
          <a:ext cx="9649072" cy="56886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4536"/>
                <a:gridCol w="4824536"/>
              </a:tblGrid>
              <a:tr h="91870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2"/>
                          </a:solidFill>
                          <a:latin typeface="Liberation Serif"/>
                          <a:ea typeface="+mn-ea"/>
                        </a:rPr>
                        <a:t>Разъяснения Президиума</a:t>
                      </a:r>
                      <a:r>
                        <a:rPr lang="ru-RU" sz="1800" b="1" baseline="0" dirty="0" smtClean="0">
                          <a:solidFill>
                            <a:schemeClr val="tx2"/>
                          </a:solidFill>
                          <a:latin typeface="Liberation Serif"/>
                          <a:ea typeface="+mn-ea"/>
                        </a:rPr>
                        <a:t> ФАС России от 11.10.20117 №11 «По определению размера убытков, причиненных в результате нарушения антимонопольного законодательства)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64470">
                <a:tc>
                  <a:txBody>
                    <a:bodyPr/>
                    <a:lstStyle/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sz="1400" b="1" i="0" u="none" strike="noStrike" baseline="0" dirty="0" smtClean="0">
                          <a:solidFill>
                            <a:srgbClr val="C00000"/>
                          </a:solidFill>
                          <a:latin typeface="Liberation Serif"/>
                        </a:rPr>
                        <a:t>Общие положения: 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latin typeface="Liberation Serif"/>
                        </a:rPr>
                        <a:t>понятие, порядок взыскания</a:t>
                      </a:r>
                      <a:endParaRPr lang="ru-RU" sz="1400" b="1" i="0" u="none" strike="noStrike" baseline="0" dirty="0" smtClean="0">
                        <a:solidFill>
                          <a:schemeClr val="tx1"/>
                        </a:solidFill>
                        <a:latin typeface="Liberation Serif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sz="1400" b="1" i="0" u="none" strike="noStrike" baseline="0" dirty="0" smtClean="0">
                          <a:solidFill>
                            <a:srgbClr val="C00000"/>
                          </a:solidFill>
                          <a:latin typeface="Liberation Serif"/>
                        </a:rPr>
                        <a:t> Расчет убытков, причиненных установлением (поддержанием) необоснованно высоких цен</a:t>
                      </a:r>
                      <a:endParaRPr lang="ru-RU" sz="1400" b="1" i="0" u="none" strike="noStrike" baseline="0" dirty="0" smtClean="0">
                        <a:solidFill>
                          <a:schemeClr val="accent1">
                            <a:lumMod val="25000"/>
                          </a:schemeClr>
                        </a:solidFill>
                        <a:latin typeface="Liberation Serif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endParaRPr lang="ru-RU" sz="1400" b="1" dirty="0"/>
                    </a:p>
                  </a:txBody>
                  <a:tcPr/>
                </a:tc>
              </a:tr>
              <a:tr h="2664252">
                <a:tc>
                  <a:txBody>
                    <a:bodyPr/>
                    <a:lstStyle/>
                    <a:p>
                      <a:pPr marL="285750" indent="-285750" algn="just">
                        <a:buFont typeface="Wingdings" panose="05000000000000000000" pitchFamily="2" charset="2"/>
                        <a:buChar char="Ø"/>
                      </a:pPr>
                      <a:r>
                        <a:rPr lang="ru-RU" sz="1400" b="1" i="0" u="none" strike="noStrike" baseline="0" dirty="0" smtClean="0">
                          <a:solidFill>
                            <a:srgbClr val="C00000"/>
                          </a:solidFill>
                          <a:latin typeface="Liberation Serif"/>
                        </a:rPr>
                        <a:t>Предмет доказывания по искам о взыскании убытков: 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latin typeface="Liberation Serif"/>
                        </a:rPr>
                        <a:t>наличие убытков, размер, связь между нарушением и причинением убытков, ограничения взыскания убытков</a:t>
                      </a:r>
                      <a:endParaRPr lang="ru-RU" sz="1400" b="1" i="0" u="none" strike="noStrike" baseline="0" dirty="0" smtClean="0">
                        <a:solidFill>
                          <a:schemeClr val="tx1"/>
                        </a:solidFill>
                        <a:latin typeface="Liberation Serif"/>
                      </a:endParaRP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Ø"/>
                      </a:pPr>
                      <a:endParaRPr lang="ru-RU" sz="1400" b="1" i="0" u="none" strike="noStrike" baseline="0" dirty="0" smtClean="0">
                        <a:latin typeface="Liberation Serif"/>
                      </a:endParaRP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sz="1400" b="1" i="0" u="none" strike="noStrike" baseline="0" dirty="0" smtClean="0">
                          <a:solidFill>
                            <a:srgbClr val="C00000"/>
                          </a:solidFill>
                          <a:latin typeface="Liberation Serif"/>
                        </a:rPr>
                        <a:t>Аналитические подходы к расчету убытков. </a:t>
                      </a:r>
                      <a:r>
                        <a:rPr lang="ru-RU" sz="1400" b="1" i="0" u="none" strike="noStrike" baseline="0" dirty="0" err="1" smtClean="0">
                          <a:solidFill>
                            <a:schemeClr val="tx1"/>
                          </a:solidFill>
                          <a:latin typeface="Liberation Serif"/>
                        </a:rPr>
                        <a:t>Контрфактуальный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latin typeface="Liberation Serif"/>
                        </a:rPr>
                        <a:t> анализ, сравнительный экономический анализ, экономическое и финансовое моделирование. Анализ сопоставимых рынков, метод разностей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ru-RU" sz="1400" b="1" dirty="0" smtClean="0"/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Ø"/>
                      </a:pPr>
                      <a:endParaRPr lang="ru-RU" sz="1400" b="1" i="0" u="none" strike="noStrike" baseline="0" dirty="0" smtClean="0">
                        <a:latin typeface="Liberation Serif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sz="1400" b="1" i="0" u="none" strike="noStrike" baseline="0" dirty="0" smtClean="0">
                          <a:solidFill>
                            <a:srgbClr val="C00000"/>
                          </a:solidFill>
                          <a:latin typeface="Liberation Serif"/>
                        </a:rPr>
                        <a:t>Расчет убытков для непосредственных приобретателей рассматриваемого товара (услуги)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ru-RU" sz="1400" b="1" i="0" u="none" strike="noStrike" baseline="0" dirty="0" smtClean="0">
                        <a:latin typeface="Liberation Serif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ru-RU" sz="1400" b="1" i="0" u="none" strike="noStrike" baseline="0" dirty="0" smtClean="0">
                        <a:solidFill>
                          <a:srgbClr val="C00000"/>
                        </a:solidFill>
                        <a:latin typeface="Liberation Serif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sz="1400" b="1" i="0" u="none" strike="noStrike" baseline="0" dirty="0" smtClean="0">
                          <a:solidFill>
                            <a:srgbClr val="C00000"/>
                          </a:solidFill>
                          <a:latin typeface="Liberation Serif"/>
                        </a:rPr>
                        <a:t> Расчеты убытков, причиненных нарушениями, ограничивающими доступ на товарный рынок, устраняющими хозяйствующих субъектов с рынка (сокращающими их рыночные доли)</a:t>
                      </a:r>
                      <a:endParaRPr lang="ru-RU" sz="1400" b="1" i="0" u="none" strike="noStrike" baseline="0" dirty="0" smtClean="0">
                        <a:latin typeface="Liberation Serif"/>
                      </a:endParaRPr>
                    </a:p>
                  </a:txBody>
                  <a:tcPr/>
                </a:tc>
              </a:tr>
              <a:tr h="734966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sz="1400" b="1" i="0" u="none" strike="noStrike" baseline="0" dirty="0" smtClean="0">
                          <a:solidFill>
                            <a:srgbClr val="C00000"/>
                          </a:solidFill>
                          <a:latin typeface="Liberation Serif"/>
                        </a:rPr>
                        <a:t>Источники информации для проведения анализа. </a:t>
                      </a:r>
                      <a:endParaRPr lang="ru-RU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</a:rPr>
                        <a:t>Оценка убытков конкурентов от недобросовестной конкуренции, а также в случае создания препятствий входа на рынок</a:t>
                      </a:r>
                      <a:endParaRPr lang="ru-RU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06236">
                <a:tc gridSpan="2"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ru-RU" sz="1400" b="1" i="0" u="none" strike="noStrike" baseline="0" dirty="0" smtClean="0">
                        <a:solidFill>
                          <a:schemeClr val="tx2"/>
                        </a:solidFill>
                        <a:latin typeface="Liberation Serif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ru-RU" sz="1400" b="0" i="0" u="none" strike="noStrike" baseline="0" dirty="0" smtClean="0">
                        <a:latin typeface="Liberation Serif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572242" y="6571076"/>
            <a:ext cx="2311400" cy="304800"/>
          </a:xfrm>
        </p:spPr>
        <p:txBody>
          <a:bodyPr/>
          <a:lstStyle/>
          <a:p>
            <a:fld id="{C8BDE0CA-5169-4361-865E-E916E633A479}" type="slidenum">
              <a:rPr lang="ru-RU" altLang="ru-RU" smtClean="0"/>
              <a:pPr/>
              <a:t>6</a:t>
            </a:fld>
            <a:endParaRPr lang="ru-RU" altLang="ru-RU"/>
          </a:p>
        </p:txBody>
      </p:sp>
      <p:sp>
        <p:nvSpPr>
          <p:cNvPr id="3" name="TextBox 2"/>
          <p:cNvSpPr txBox="1"/>
          <p:nvPr/>
        </p:nvSpPr>
        <p:spPr>
          <a:xfrm>
            <a:off x="1784648" y="116632"/>
            <a:ext cx="7056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Возмещение убытков в результате нарушения АМЗ</a:t>
            </a:r>
            <a:endParaRPr lang="ru-RU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014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ChangeArrowheads="1"/>
          </p:cNvSpPr>
          <p:nvPr/>
        </p:nvSpPr>
        <p:spPr bwMode="auto">
          <a:xfrm>
            <a:off x="1155700" y="533400"/>
            <a:ext cx="7958138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40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000" b="1" dirty="0">
                <a:solidFill>
                  <a:schemeClr val="accent1">
                    <a:lumMod val="25000"/>
                  </a:schemeClr>
                </a:solidFill>
              </a:rPr>
              <a:t>СПАСИБО ЗА ВНИМАНИЕ!</a:t>
            </a:r>
            <a:r>
              <a:rPr lang="en-US" altLang="ru-RU" sz="2000" b="1" dirty="0">
                <a:solidFill>
                  <a:schemeClr val="accent1">
                    <a:lumMod val="25000"/>
                  </a:schemeClr>
                </a:solidFill>
              </a:rPr>
              <a:t/>
            </a:r>
            <a:br>
              <a:rPr lang="en-US" altLang="ru-RU" sz="2000" b="1" dirty="0">
                <a:solidFill>
                  <a:schemeClr val="accent1">
                    <a:lumMod val="25000"/>
                  </a:schemeClr>
                </a:solidFill>
              </a:rPr>
            </a:br>
            <a:endParaRPr lang="ru-RU" altLang="ru-RU" sz="2000" b="1" dirty="0">
              <a:solidFill>
                <a:schemeClr val="accent1">
                  <a:lumMod val="25000"/>
                </a:schemeClr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2000" b="1" dirty="0"/>
          </a:p>
        </p:txBody>
      </p:sp>
      <p:grpSp>
        <p:nvGrpSpPr>
          <p:cNvPr id="40963" name="Group 11"/>
          <p:cNvGrpSpPr>
            <a:grpSpLocks/>
          </p:cNvGrpSpPr>
          <p:nvPr/>
        </p:nvGrpSpPr>
        <p:grpSpPr bwMode="auto">
          <a:xfrm>
            <a:off x="2040799" y="2416883"/>
            <a:ext cx="5904656" cy="813525"/>
            <a:chOff x="1828801" y="2743200"/>
            <a:chExt cx="4038599" cy="582691"/>
          </a:xfrm>
        </p:grpSpPr>
        <p:pic>
          <p:nvPicPr>
            <p:cNvPr id="40964" name="Picture 5" descr="FAS-logo-color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1" y="2743200"/>
              <a:ext cx="533399" cy="582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0967" name="TextBox 8"/>
            <p:cNvSpPr txBox="1">
              <a:spLocks noChangeArrowheads="1"/>
            </p:cNvSpPr>
            <p:nvPr/>
          </p:nvSpPr>
          <p:spPr bwMode="auto">
            <a:xfrm>
              <a:off x="2536573" y="2819400"/>
              <a:ext cx="3330827" cy="3968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3000" u="sng" dirty="0" smtClean="0">
                  <a:solidFill>
                    <a:schemeClr val="accent1">
                      <a:lumMod val="25000"/>
                    </a:schemeClr>
                  </a:solidFill>
                </a:rPr>
                <a:t>http</a:t>
              </a:r>
              <a:r>
                <a:rPr lang="ru-RU" altLang="ru-RU" sz="3000" u="sng" dirty="0" smtClean="0">
                  <a:solidFill>
                    <a:schemeClr val="accent1">
                      <a:lumMod val="25000"/>
                    </a:schemeClr>
                  </a:solidFill>
                </a:rPr>
                <a:t>://</a:t>
              </a:r>
              <a:r>
                <a:rPr lang="en-US" altLang="ru-RU" sz="3000" u="sng" dirty="0" smtClean="0">
                  <a:solidFill>
                    <a:schemeClr val="accent1">
                      <a:lumMod val="25000"/>
                    </a:schemeClr>
                  </a:solidFill>
                </a:rPr>
                <a:t>yaroslavl.fas.gov.ru</a:t>
              </a:r>
              <a:endParaRPr lang="en-US" altLang="ru-RU" sz="3000" u="sng" dirty="0">
                <a:solidFill>
                  <a:schemeClr val="accent1">
                    <a:lumMod val="25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24490</TotalTime>
  <Words>492</Words>
  <Application>Microsoft Office PowerPoint</Application>
  <PresentationFormat>Лист A4 (210x297 мм)</PresentationFormat>
  <Paragraphs>72</Paragraphs>
  <Slides>7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1_Оформление по умолчанию</vt:lpstr>
      <vt:lpstr>Презентация PowerPoint</vt:lpstr>
      <vt:lpstr>  </vt:lpstr>
      <vt:lpstr> </vt:lpstr>
      <vt:lpstr> </vt:lpstr>
      <vt:lpstr>Разграничение статей 9.21 и 14.31 КоАП РФ</vt:lpstr>
      <vt:lpstr>Презентация PowerPoint</vt:lpstr>
      <vt:lpstr>Презентация PowerPoint</vt:lpstr>
    </vt:vector>
  </TitlesOfParts>
  <Company>ФАС России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Нагайчук Е.Г.</dc:creator>
  <cp:lastModifiedBy>Завьялов</cp:lastModifiedBy>
  <cp:revision>667</cp:revision>
  <cp:lastPrinted>2017-11-30T05:38:10Z</cp:lastPrinted>
  <dcterms:created xsi:type="dcterms:W3CDTF">2012-08-02T06:30:34Z</dcterms:created>
  <dcterms:modified xsi:type="dcterms:W3CDTF">2017-11-30T05:39:48Z</dcterms:modified>
</cp:coreProperties>
</file>