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10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6781800" cy="99187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624720"/>
            <a:ext cx="9143640" cy="259920"/>
          </a:xfrm>
          <a:prstGeom prst="rect">
            <a:avLst/>
          </a:prstGeom>
        </p:spPr>
      </p:pic>
      <p:pic>
        <p:nvPicPr>
          <p:cNvPr descr="" id="1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640" cy="907560"/>
          </a:xfrm>
          <a:prstGeom prst="rect">
            <a:avLst/>
          </a:prstGeom>
        </p:spPr>
      </p:pic>
      <p:pic>
        <p:nvPicPr>
          <p:cNvPr descr="" id="2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3640" cy="2638080"/>
          </a:xfrm>
          <a:prstGeom prst="rect">
            <a:avLst/>
          </a:prstGeom>
        </p:spPr>
      </p:pic>
      <p:pic>
        <p:nvPicPr>
          <p:cNvPr descr="" id="3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0" y="6624720"/>
            <a:ext cx="9143640" cy="259920"/>
          </a:xfrm>
          <a:prstGeom prst="rect">
            <a:avLst/>
          </a:prstGeom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8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624720"/>
            <a:ext cx="9143640" cy="259920"/>
          </a:xfrm>
          <a:prstGeom prst="rect">
            <a:avLst/>
          </a:prstGeom>
        </p:spPr>
      </p:pic>
      <p:pic>
        <p:nvPicPr>
          <p:cNvPr descr="" id="39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640" cy="907560"/>
          </a:xfrm>
          <a:prstGeom prst="rect">
            <a:avLst/>
          </a:prstGeom>
        </p:spPr>
      </p:pic>
      <p:sp>
        <p:nvSpPr>
          <p:cNvPr id="40" name="PlaceHolder 1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71B10E9-56EF-49F1-B786-0546D2B264C7}" type="slidenum"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5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624720"/>
            <a:ext cx="9143640" cy="259920"/>
          </a:xfrm>
          <a:prstGeom prst="rect">
            <a:avLst/>
          </a:prstGeom>
        </p:spPr>
      </p:pic>
      <p:pic>
        <p:nvPicPr>
          <p:cNvPr descr="" id="76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640" cy="907560"/>
          </a:xfrm>
          <a:prstGeom prst="rect">
            <a:avLst/>
          </a:prstGeom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333399"/>
                </a:solidFill>
                <a:latin typeface="Arial"/>
                <a:ea typeface="ＭＳ Ｐゴシック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ru-RU" sz="2400">
                <a:solidFill>
                  <a:srgbClr val="333399"/>
                </a:solidFill>
                <a:latin typeface="Arial"/>
                <a:ea typeface="ＭＳ Ｐゴシック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Пятый уровень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ru-RU" sz="3200">
                <a:solidFill>
                  <a:srgbClr val="333399"/>
                </a:solidFill>
                <a:latin typeface="Arial"/>
                <a:ea typeface="ＭＳ Ｐゴシック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ru-RU" sz="2400">
                <a:solidFill>
                  <a:srgbClr val="333399"/>
                </a:solidFill>
                <a:latin typeface="Arial"/>
                <a:ea typeface="ＭＳ Ｐゴシック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Пятый уровень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859A031-DDAE-45B5-B07D-E0863BCCA965}" type="slidenum"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3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624720"/>
            <a:ext cx="9143640" cy="259920"/>
          </a:xfrm>
          <a:prstGeom prst="rect">
            <a:avLst/>
          </a:prstGeom>
        </p:spPr>
      </p:pic>
      <p:pic>
        <p:nvPicPr>
          <p:cNvPr descr="" id="114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640" cy="907560"/>
          </a:xfrm>
          <a:prstGeom prst="rect">
            <a:avLst/>
          </a:prstGeom>
        </p:spPr>
      </p:pic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333399"/>
                </a:solidFill>
                <a:latin typeface="Arial"/>
                <a:ea typeface="ＭＳ Ｐゴシック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ru-RU" sz="2400">
                <a:solidFill>
                  <a:srgbClr val="333399"/>
                </a:solidFill>
                <a:latin typeface="Arial"/>
                <a:ea typeface="ＭＳ Ｐゴシック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Пятый уровень</a:t>
            </a:r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ru-RU" sz="2800">
                <a:solidFill>
                  <a:srgbClr val="333399"/>
                </a:solidFill>
                <a:latin typeface="Arial"/>
                <a:ea typeface="ＭＳ Ｐゴシック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ru-RU" sz="2400">
                <a:solidFill>
                  <a:srgbClr val="333399"/>
                </a:solidFill>
                <a:latin typeface="Arial"/>
                <a:ea typeface="ＭＳ Ｐゴシック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Пятый уровень</a:t>
            </a:r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AB7CDDB-CFD4-4702-99C6-1B4FD7733CE5}" type="slidenum"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mailto:international@fas.gov.ru" TargetMode="Externa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303960" y="6080040"/>
            <a:ext cx="2458800" cy="39528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lang="ru-RU" sz="2000">
                <a:solidFill>
                  <a:srgbClr val="333399"/>
                </a:solidFill>
                <a:latin typeface="Arial"/>
                <a:ea typeface="ヒラギノ角ゴ Pro W3"/>
              </a:rPr>
              <a:t>Москва, 2013 г.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971640" y="2925000"/>
            <a:ext cx="7830720" cy="146952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90000"/>
              </a:lnSpc>
            </a:pPr>
            <a:r>
              <a:rPr b="1" lang="ru-RU" sz="3600">
                <a:solidFill>
                  <a:srgbClr val="333399"/>
                </a:solidFill>
                <a:latin typeface="Arial"/>
                <a:ea typeface="ＭＳ Ｐゴシック"/>
              </a:rPr>
              <a:t>Правила ВТО по государственной поддержке сельского хозяйства</a:t>
            </a:r>
            <a:endParaRPr/>
          </a:p>
        </p:txBody>
      </p:sp>
      <p:sp>
        <p:nvSpPr>
          <p:cNvPr id="153" name="CustomShape 3"/>
          <p:cNvSpPr/>
          <p:nvPr/>
        </p:nvSpPr>
        <p:spPr>
          <a:xfrm>
            <a:off x="2267640" y="4581000"/>
            <a:ext cx="6624360" cy="146232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Управление международного экономического сотрудничества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Управление контроля химической промышленности и агропромышленного комплекса</a:t>
            </a:r>
            <a:endParaRPr/>
          </a:p>
        </p:txBody>
      </p:sp>
      <p:sp>
        <p:nvSpPr>
          <p:cNvPr id="154" name="CustomShape 4"/>
          <p:cNvSpPr/>
          <p:nvPr/>
        </p:nvSpPr>
        <p:spPr>
          <a:xfrm>
            <a:off x="1260360" y="0"/>
            <a:ext cx="7883280" cy="1773000"/>
          </a:xfrm>
          <a:prstGeom prst="rect">
            <a:avLst/>
          </a:prstGeom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r>
              <a:rPr b="1" lang="ru-RU" sz="2400">
                <a:solidFill>
                  <a:srgbClr val="ffffff"/>
                </a:solidFill>
                <a:latin typeface="Arial"/>
                <a:ea typeface="ＭＳ Ｐゴシック"/>
              </a:rPr>
              <a:t>ФЕДЕРАЛЬНАЯ АНТИМОНОПОЛЬНАЯ </a:t>
            </a:r>
            <a:endParaRPr/>
          </a:p>
          <a:p>
            <a:pPr algn="r">
              <a:lnSpc>
                <a:spcPct val="100000"/>
              </a:lnSpc>
            </a:pPr>
            <a:r>
              <a:rPr b="1" lang="ru-RU" sz="2400">
                <a:solidFill>
                  <a:srgbClr val="ffffff"/>
                </a:solidFill>
                <a:latin typeface="Arial"/>
                <a:ea typeface="ＭＳ Ｐゴシック"/>
              </a:rPr>
              <a:t>СЛУЖБА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395640" y="980640"/>
            <a:ext cx="8146800" cy="5145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200" u="sng">
                <a:solidFill>
                  <a:srgbClr val="333399"/>
                </a:solidFill>
                <a:latin typeface="Arial"/>
                <a:ea typeface="ＭＳ Ｐゴシック"/>
              </a:rPr>
              <a:t>Классификация мер государственной поддержи сельского хозяйства: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меры, не оказывающие искажающего воздействия на взаимную торговлю </a:t>
            </a:r>
            <a:r>
              <a:rPr i="1" lang="ru-RU">
                <a:solidFill>
                  <a:srgbClr val="333399"/>
                </a:solidFill>
                <a:latin typeface="Arial"/>
                <a:ea typeface="ＭＳ Ｐゴシック"/>
              </a:rPr>
              <a:t>(аналог «зеленой корзины»)</a:t>
            </a: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; </a:t>
            </a: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
</a:t>
            </a: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-  меры, в наибольшей степени оказывающие искажающее воздействие на торговлю </a:t>
            </a:r>
            <a:r>
              <a:rPr i="1" lang="ru-RU">
                <a:solidFill>
                  <a:srgbClr val="333399"/>
                </a:solidFill>
                <a:latin typeface="Arial"/>
                <a:ea typeface="ＭＳ Ｐゴシック"/>
              </a:rPr>
              <a:t>(экспортные и импортозамещающие субсидии)</a:t>
            </a: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;</a:t>
            </a: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
</a:t>
            </a: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- меры, оказывающие искажающее воздействие на взаимную торговлю </a:t>
            </a:r>
            <a:r>
              <a:rPr i="1" lang="ru-RU">
                <a:solidFill>
                  <a:srgbClr val="333399"/>
                </a:solidFill>
                <a:latin typeface="Arial"/>
                <a:ea typeface="ＭＳ Ｐゴシック"/>
              </a:rPr>
              <a:t>(аналог «янтарной корзины»)</a:t>
            </a: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000" u="sng">
                <a:solidFill>
                  <a:srgbClr val="333399"/>
                </a:solidFill>
                <a:latin typeface="Arial"/>
                <a:ea typeface="ＭＳ Ｐゴシック"/>
              </a:rPr>
              <a:t>Обязательства: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меры, в наибольшей степени оказывающие искажающее воздействие на торговлю – </a:t>
            </a:r>
            <a:r>
              <a:rPr b="1" lang="ru-RU">
                <a:solidFill>
                  <a:srgbClr val="333399"/>
                </a:solidFill>
                <a:latin typeface="Arial"/>
                <a:ea typeface="ＭＳ Ｐゴシック"/>
              </a:rPr>
              <a:t>не более 10 % от валовой стоимости произведенных сельскохозяйственных товаров в целом </a:t>
            </a:r>
            <a:r>
              <a:rPr i="1" lang="ru-RU">
                <a:solidFill>
                  <a:srgbClr val="333399"/>
                </a:solidFill>
                <a:latin typeface="Arial"/>
                <a:ea typeface="ＭＳ Ｐゴシック"/>
              </a:rPr>
              <a:t>(исключение для Республики Беларусь)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333399"/>
                </a:solidFill>
                <a:latin typeface="Arial"/>
                <a:ea typeface="ＭＳ Ｐゴシック"/>
              </a:rPr>
              <a:t>меры, оказывающие искажающее воздействие на взаимную торговлю – </a:t>
            </a:r>
            <a:r>
              <a:rPr b="1" lang="ru-RU">
                <a:solidFill>
                  <a:srgbClr val="333399"/>
                </a:solidFill>
                <a:latin typeface="Arial"/>
                <a:ea typeface="ＭＳ Ｐゴシック"/>
              </a:rPr>
              <a:t>неприменение.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
</a:t>
            </a: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333399"/>
                </a:solidFill>
                <a:latin typeface="Times New Roman"/>
                <a:ea typeface="ＭＳ Ｐゴシック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7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918909D-76E6-4D42-AD86-908619E6CBCC}" type="slidenum"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198" name="CustomShape 3"/>
          <p:cNvSpPr/>
          <p:nvPr/>
        </p:nvSpPr>
        <p:spPr>
          <a:xfrm>
            <a:off x="0" y="0"/>
            <a:ext cx="9143640" cy="70020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ru-RU" sz="2000">
                <a:solidFill>
                  <a:srgbClr val="ffffff"/>
                </a:solidFill>
                <a:latin typeface="Arial"/>
                <a:ea typeface="ＭＳ Ｐゴシック"/>
              </a:rPr>
              <a:t>Соглашение ЕЭП о единых правилах государственной поддержки сельского хозяйства  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971640" y="2205000"/>
            <a:ext cx="7345080" cy="2833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4000">
                <a:solidFill>
                  <a:srgbClr val="333399"/>
                </a:solidFill>
                <a:latin typeface="Arial"/>
                <a:ea typeface="ＭＳ Ｐゴシック"/>
              </a:rPr>
              <a:t>СПАСИБО ЗА ВНИМАНИЕ!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000">
                <a:solidFill>
                  <a:srgbClr val="333399"/>
                </a:solidFill>
                <a:latin typeface="Arial"/>
                <a:ea typeface="ＭＳ Ｐゴシック"/>
              </a:rPr>
              <a:t>
</a:t>
            </a:r>
            <a:r>
              <a:rPr b="1" lang="ru-RU" sz="4000">
                <a:solidFill>
                  <a:srgbClr val="333399"/>
                </a:solidFill>
                <a:latin typeface="Arial"/>
                <a:ea typeface="ＭＳ Ｐゴシック"/>
              </a:rPr>
              <a:t>e-mail: </a:t>
            </a:r>
            <a:r>
              <a:rPr b="1" lang="ru-RU" sz="4000" u="sng">
                <a:solidFill>
                  <a:srgbClr val="3c8c93"/>
                </a:solidFill>
                <a:latin typeface="Arial"/>
                <a:ea typeface="ＭＳ Ｐゴシック"/>
                <a:hlinkClick r:id="rId1"/>
              </a:rPr>
              <a:t>international@fas.gov.ru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4000" u="sng">
                <a:solidFill>
                  <a:srgbClr val="3c8c93"/>
                </a:solidFill>
                <a:latin typeface="Arial"/>
                <a:ea typeface="ＭＳ Ｐゴシック"/>
              </a:rPr>
              <a:t>geo@fas.gov.ru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79280" y="980640"/>
            <a:ext cx="8964360" cy="5643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</a:pPr>
            <a:r>
              <a:rPr b="1" lang="ru-RU" sz="2800" u="sng">
                <a:solidFill>
                  <a:srgbClr val="000000"/>
                </a:solidFill>
                <a:latin typeface="Arial"/>
                <a:ea typeface="ＭＳ Ｐゴシック"/>
              </a:rPr>
              <a:t>Соглашение ВТО по сельскому хозяйству определяет особенности регулирования торговли сельскохозяйственными товарами и механизмы применения мер государственной поддержки производства и торговли в данном секторе: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800">
                <a:solidFill>
                  <a:srgbClr val="000000"/>
                </a:solidFill>
                <a:latin typeface="Arial"/>
                <a:ea typeface="ＭＳ Ｐゴシック"/>
              </a:rPr>
              <a:t>- </a:t>
            </a:r>
            <a:r>
              <a:rPr lang="ru-RU" sz="2800">
                <a:solidFill>
                  <a:srgbClr val="000000"/>
                </a:solidFill>
                <a:latin typeface="Arial"/>
                <a:ea typeface="ＭＳ Ｐゴシック"/>
              </a:rPr>
              <a:t>доступ на рынок;</a:t>
            </a:r>
            <a:endParaRPr/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latin typeface="Arial"/>
                <a:ea typeface="ＭＳ Ｐゴシック"/>
              </a:rPr>
              <a:t>- внутренняя поддержка;</a:t>
            </a:r>
            <a:endParaRPr/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latin typeface="Arial"/>
                <a:ea typeface="ＭＳ Ｐゴシック"/>
              </a:rPr>
              <a:t>- экспортные субсидии;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8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800">
                <a:solidFill>
                  <a:srgbClr val="000000"/>
                </a:solidFill>
                <a:latin typeface="Arial"/>
                <a:ea typeface="ＭＳ Ｐゴシック"/>
              </a:rPr>
              <a:t>компенсационные меры;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8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800">
                <a:solidFill>
                  <a:srgbClr val="000000"/>
                </a:solidFill>
                <a:latin typeface="Arial"/>
                <a:ea typeface="ＭＳ Ｐゴシック"/>
              </a:rPr>
              <a:t>санитарные и фитосанитарные меры;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8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800">
                <a:solidFill>
                  <a:srgbClr val="000000"/>
                </a:solidFill>
                <a:latin typeface="Arial"/>
                <a:ea typeface="ＭＳ Ｐゴシック"/>
              </a:rPr>
              <a:t>Комитет по сельскому хозяйству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b="1" lang="ru-RU" sz="2800" u="sng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56" name="CustomShape 2"/>
          <p:cNvSpPr/>
          <p:nvPr/>
        </p:nvSpPr>
        <p:spPr>
          <a:xfrm>
            <a:off x="6480" y="115920"/>
            <a:ext cx="9137160" cy="4856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ts val="776"/>
              </a:lnSpc>
            </a:pPr>
            <a:r>
              <a:rPr b="1" lang="ru-RU" sz="2600">
                <a:solidFill>
                  <a:srgbClr val="ffffff"/>
                </a:solidFill>
                <a:latin typeface="Arial"/>
                <a:ea typeface="ＭＳ Ｐゴシック"/>
              </a:rPr>
              <a:t>Соглашение ВТО по сельскому хозяйству</a:t>
            </a:r>
            <a:endParaRPr/>
          </a:p>
        </p:txBody>
      </p:sp>
      <p:sp>
        <p:nvSpPr>
          <p:cNvPr id="157" name="CustomShape 3"/>
          <p:cNvSpPr/>
          <p:nvPr/>
        </p:nvSpPr>
        <p:spPr>
          <a:xfrm>
            <a:off x="7047000" y="6580080"/>
            <a:ext cx="2133360" cy="30456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fld id="{3EDE2431-EFD6-44B7-9CA7-27B72B537D34}" type="slidenum">
              <a:rPr b="1" lang="ru-RU" sz="1600">
                <a:solidFill>
                  <a:srgbClr val="ffffff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158" name="CustomShape 4"/>
          <p:cNvSpPr/>
          <p:nvPr/>
        </p:nvSpPr>
        <p:spPr>
          <a:xfrm>
            <a:off x="0" y="6021360"/>
            <a:ext cx="7919640" cy="429840"/>
          </a:xfrm>
          <a:prstGeom prst="rect">
            <a:avLst/>
          </a:prstGeom>
        </p:spPr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79280" y="980640"/>
            <a:ext cx="8964360" cy="5643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</a:pPr>
            <a:r>
              <a:rPr b="1" lang="ru-RU" sz="2400" u="sng">
                <a:solidFill>
                  <a:srgbClr val="000000"/>
                </a:solidFill>
                <a:latin typeface="Arial"/>
                <a:ea typeface="ＭＳ Ｐゴシック"/>
              </a:rPr>
              <a:t>Доступ на рынок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  <a:ea typeface="ＭＳ Ｐゴシック"/>
              </a:rPr>
              <a:t>Тарифные ставки </a:t>
            </a:r>
            <a:r>
              <a:rPr i="1" lang="ru-RU" sz="2000">
                <a:solidFill>
                  <a:srgbClr val="000000"/>
                </a:solidFill>
                <a:latin typeface="Arial"/>
                <a:ea typeface="ＭＳ Ｐゴシック"/>
              </a:rPr>
              <a:t>(Перечень уступок и обязательств России по товарам)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  <a:ea typeface="ＭＳ Ｐゴシック"/>
              </a:rPr>
              <a:t>Тарифные квоты</a:t>
            </a:r>
            <a:endParaRPr/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000000"/>
                </a:solidFill>
                <a:latin typeface="Arial"/>
                <a:ea typeface="ＭＳ Ｐゴシック"/>
              </a:rPr>
              <a:t>- мясные квоты </a:t>
            </a:r>
            <a:r>
              <a:rPr i="1" lang="ru-RU" sz="2000">
                <a:solidFill>
                  <a:srgbClr val="000000"/>
                </a:solidFill>
                <a:latin typeface="Arial"/>
                <a:ea typeface="ＭＳ Ｐゴシック"/>
              </a:rPr>
              <a:t>(мясо домашней птицы, свинина и говядина)</a:t>
            </a:r>
            <a:endParaRPr/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000000"/>
                </a:solidFill>
                <a:latin typeface="Arial"/>
                <a:ea typeface="ＭＳ Ｐゴシック"/>
              </a:rPr>
              <a:t>- молочная сыворотка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  <a:ea typeface="ＭＳ Ｐゴシック"/>
              </a:rPr>
              <a:t>Специальные защитные положения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000">
                <a:solidFill>
                  <a:srgbClr val="000000"/>
                </a:solidFill>
                <a:latin typeface="Arial"/>
                <a:ea typeface="ＭＳ Ｐゴシック"/>
              </a:rPr>
              <a:t>применение дополнительной пошлины  к товарам, в отношении которых меры защиты были трансформированы в таможенные пошлины</a:t>
            </a:r>
            <a:endParaRPr/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6480" y="115920"/>
            <a:ext cx="9137160" cy="4856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ts val="776"/>
              </a:lnSpc>
            </a:pPr>
            <a:r>
              <a:rPr b="1" lang="ru-RU" sz="2600">
                <a:solidFill>
                  <a:srgbClr val="ffffff"/>
                </a:solidFill>
                <a:latin typeface="Arial"/>
                <a:ea typeface="ＭＳ Ｐゴシック"/>
              </a:rPr>
              <a:t>Соглашение ВТО по сельскому хозяйству</a:t>
            </a:r>
            <a:endParaRPr/>
          </a:p>
        </p:txBody>
      </p:sp>
      <p:sp>
        <p:nvSpPr>
          <p:cNvPr id="161" name="CustomShape 3"/>
          <p:cNvSpPr/>
          <p:nvPr/>
        </p:nvSpPr>
        <p:spPr>
          <a:xfrm>
            <a:off x="7047000" y="6580080"/>
            <a:ext cx="2133360" cy="30456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fld id="{89DA8C25-0842-4BFB-86FC-37CF6864CE8F}" type="slidenum">
              <a:rPr b="1" lang="ru-RU" sz="1600">
                <a:solidFill>
                  <a:srgbClr val="ffffff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162" name="CustomShape 4"/>
          <p:cNvSpPr/>
          <p:nvPr/>
        </p:nvSpPr>
        <p:spPr>
          <a:xfrm>
            <a:off x="0" y="6021360"/>
            <a:ext cx="7919640" cy="429840"/>
          </a:xfrm>
          <a:prstGeom prst="rect">
            <a:avLst/>
          </a:prstGeom>
        </p:spPr>
      </p:sp>
      <p:graphicFrame>
        <p:nvGraphicFramePr>
          <p:cNvPr id="163" name="Table 5"/>
          <p:cNvGraphicFramePr/>
          <p:nvPr/>
        </p:nvGraphicFramePr>
        <p:xfrm>
          <a:off x="395640" y="2061000"/>
          <a:ext cx="7776360" cy="1381320"/>
        </p:xfrm>
        <a:graphic>
          <a:graphicData uri="http://schemas.openxmlformats.org/drawingml/2006/table">
            <a:tbl>
              <a:tblPr/>
              <a:tblGrid>
                <a:gridCol w="1944000"/>
                <a:gridCol w="1944000"/>
                <a:gridCol w="1944000"/>
                <a:gridCol w="1944360"/>
              </a:tblGrid>
              <a:tr h="366120"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Действующая 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ср.взвешенная ставка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Обязательства ВТО</a:t>
                      </a:r>
                      <a:endParaRPr/>
                    </a:p>
                  </a:txBody>
                  <a:tcPr/>
                </a:tc>
              </a:tr>
              <a:tr h="9147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Начальный уровень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Конечный уровень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С/х товары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15,6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15,2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11,3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79280" y="980640"/>
            <a:ext cx="8964360" cy="5643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</a:pPr>
            <a:r>
              <a:rPr b="1" lang="ru-RU" sz="2200" u="sng">
                <a:solidFill>
                  <a:srgbClr val="000000"/>
                </a:solidFill>
                <a:latin typeface="Arial"/>
                <a:ea typeface="ＭＳ Ｐゴシック"/>
              </a:rPr>
              <a:t>Внутренняя поддержка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меры внутренней поддержки, подлежащие сокращению («янтарная корзина»);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меры внутренней поддержки, не подлежащие сокращению («зеленая корзина»).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200">
                <a:solidFill>
                  <a:srgbClr val="000000"/>
                </a:solidFill>
                <a:latin typeface="Arial"/>
                <a:ea typeface="ＭＳ Ｐゴシック"/>
              </a:rPr>
              <a:t>Обязательства по сокращению – «Общий АПП»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200" u="sng">
                <a:solidFill>
                  <a:srgbClr val="000000"/>
                </a:solidFill>
                <a:latin typeface="Arial"/>
                <a:ea typeface="ＭＳ Ｐゴシック"/>
              </a:rPr>
              <a:t>Общий АПП включает</a:t>
            </a:r>
            <a:r>
              <a:rPr b="1" lang="ru-RU" sz="22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i="1" lang="ru-RU" sz="2200">
                <a:solidFill>
                  <a:srgbClr val="000000"/>
                </a:solidFill>
                <a:latin typeface="Arial"/>
                <a:ea typeface="ＭＳ Ｐゴシック"/>
              </a:rPr>
              <a:t>(в денежном эквиваленте):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внутреннюю поддержку, связанную с конкретным продуктом;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внутреннюю поддержку, не связанную с конкретным продуктом.  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200">
                <a:solidFill>
                  <a:srgbClr val="000000"/>
                </a:solidFill>
                <a:latin typeface="Arial"/>
                <a:ea typeface="ＭＳ Ｐゴシック"/>
              </a:rPr>
              <a:t>Контроль выполнения обязательств по сокращению – через «Текущий АПП»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200" u="sng">
                <a:solidFill>
                  <a:srgbClr val="000000"/>
                </a:solidFill>
                <a:latin typeface="Arial"/>
                <a:ea typeface="ＭＳ Ｐゴシック"/>
              </a:rPr>
              <a:t>Текущий АПП не включает: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меры «зеленой корзины»;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поддержку, отвечающую правилу «de minimis»;</a:t>
            </a:r>
            <a:endParaRPr/>
          </a:p>
          <a:p>
            <a:pPr>
              <a:lnSpc>
                <a:spcPct val="80000"/>
              </a:lnSpc>
              <a:buSzPct val="150000"/>
              <a:buFont typeface="StarSymbol"/>
              <a:buChar char="-"/>
            </a:pPr>
            <a:r>
              <a:rPr i="1" lang="ru-RU" sz="22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200">
                <a:solidFill>
                  <a:srgbClr val="000000"/>
                </a:solidFill>
                <a:latin typeface="Arial"/>
                <a:ea typeface="ＭＳ Ｐゴシック"/>
              </a:rPr>
              <a:t>прямые выплаты по программам ограничения производства, соответствующие критериям, установленным в Соглашении.</a:t>
            </a:r>
            <a:r>
              <a:rPr i="1" lang="ru-RU" sz="2200">
                <a:solidFill>
                  <a:srgbClr val="000000"/>
                </a:solidFill>
                <a:latin typeface="Arial"/>
                <a:ea typeface="ＭＳ Ｐゴシック"/>
              </a:rPr>
              <a:t> 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165" name="CustomShape 2"/>
          <p:cNvSpPr/>
          <p:nvPr/>
        </p:nvSpPr>
        <p:spPr>
          <a:xfrm>
            <a:off x="6480" y="115920"/>
            <a:ext cx="9137160" cy="4856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ts val="776"/>
              </a:lnSpc>
            </a:pPr>
            <a:r>
              <a:rPr b="1" lang="ru-RU" sz="2600">
                <a:solidFill>
                  <a:srgbClr val="ffffff"/>
                </a:solidFill>
                <a:latin typeface="Arial"/>
                <a:ea typeface="ＭＳ Ｐゴシック"/>
              </a:rPr>
              <a:t>Соглашение ВТО по сельскому хозяйству</a:t>
            </a:r>
            <a:endParaRPr/>
          </a:p>
        </p:txBody>
      </p:sp>
      <p:sp>
        <p:nvSpPr>
          <p:cNvPr id="166" name="CustomShape 3"/>
          <p:cNvSpPr/>
          <p:nvPr/>
        </p:nvSpPr>
        <p:spPr>
          <a:xfrm>
            <a:off x="7047000" y="6580080"/>
            <a:ext cx="2133360" cy="30456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fld id="{DD4FDFC3-FA44-4563-8E56-7BD2635F6C74}" type="slidenum">
              <a:rPr b="1" lang="ru-RU" sz="1600">
                <a:solidFill>
                  <a:srgbClr val="ffffff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167" name="CustomShape 4"/>
          <p:cNvSpPr/>
          <p:nvPr/>
        </p:nvSpPr>
        <p:spPr>
          <a:xfrm>
            <a:off x="0" y="6021360"/>
            <a:ext cx="7919640" cy="429840"/>
          </a:xfrm>
          <a:prstGeom prst="rect">
            <a:avLst/>
          </a:prstGeom>
        </p:spPr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179640" y="908640"/>
            <a:ext cx="8784720" cy="56883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  <a:ea typeface="ＭＳ Ｐゴシック"/>
              </a:rPr>
              <a:t>«Зеленая корзина» ВТО </a:t>
            </a:r>
            <a:r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(</a:t>
            </a:r>
            <a:r>
              <a:rPr i="1" lang="ru-RU" sz="2400">
                <a:solidFill>
                  <a:srgbClr val="000000"/>
                </a:solidFill>
                <a:latin typeface="Arial"/>
                <a:ea typeface="ＭＳ Ｐゴシック"/>
              </a:rPr>
              <a:t>Базовые критерии)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400" u="sng">
                <a:solidFill>
                  <a:srgbClr val="000000"/>
                </a:solidFill>
                <a:latin typeface="Arial"/>
                <a:ea typeface="ＭＳ Ｐゴシック"/>
              </a:rPr>
              <a:t>Главное требование ВТО </a:t>
            </a:r>
            <a:r>
              <a:rPr lang="ru-RU" sz="2400" u="sng">
                <a:solidFill>
                  <a:srgbClr val="000000"/>
                </a:solidFill>
                <a:latin typeface="Arial"/>
                <a:ea typeface="ＭＳ Ｐゴシック"/>
              </a:rPr>
              <a:t>- меры поддержки в наименьшей степени должны оказывать искажающее влияние на торговлю или производство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Предоставляются из государственного бюджета (включая невостребованные правительством доходы) в рамках правительственных программ, а </a:t>
            </a:r>
            <a:r>
              <a:rPr b="1" lang="ru-RU" sz="2400">
                <a:solidFill>
                  <a:srgbClr val="000000"/>
                </a:solidFill>
                <a:latin typeface="Arial"/>
                <a:ea typeface="ＭＳ Ｐゴシック"/>
              </a:rPr>
              <a:t>не за счет перечисления средств от потребителей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Не приводят к поддержанию цен производителей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  <a:ea typeface="ＭＳ Ｐゴシック"/>
              </a:rPr>
              <a:t>Страна-член ВТО должна доказать и обосновать соответствие нотифицируемых мер критериям «зеленой корзины»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6480" y="115920"/>
            <a:ext cx="9137160" cy="5162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ts val="776"/>
              </a:lnSpc>
            </a:pPr>
            <a:r>
              <a:rPr b="1" lang="ru-RU" sz="2800">
                <a:solidFill>
                  <a:srgbClr val="ffffff"/>
                </a:solidFill>
                <a:latin typeface="Arial"/>
                <a:ea typeface="ＭＳ Ｐゴシック"/>
              </a:rPr>
              <a:t>   </a:t>
            </a:r>
            <a:endParaRPr/>
          </a:p>
        </p:txBody>
      </p:sp>
      <p:sp>
        <p:nvSpPr>
          <p:cNvPr id="170" name="CustomShape 3"/>
          <p:cNvSpPr/>
          <p:nvPr/>
        </p:nvSpPr>
        <p:spPr>
          <a:xfrm>
            <a:off x="7047000" y="6580080"/>
            <a:ext cx="2133360" cy="30456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fld id="{FBD1FA05-251C-4F3F-9B98-12E9D5E7758E}" type="slidenum">
              <a:rPr b="1" lang="ru-RU" sz="1600">
                <a:solidFill>
                  <a:srgbClr val="ffffff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171" name="CustomShape 4"/>
          <p:cNvSpPr/>
          <p:nvPr/>
        </p:nvSpPr>
        <p:spPr>
          <a:xfrm>
            <a:off x="251640" y="6021360"/>
            <a:ext cx="7919640" cy="429840"/>
          </a:xfrm>
          <a:prstGeom prst="rect">
            <a:avLst/>
          </a:prstGeom>
        </p:spPr>
      </p:sp>
      <p:sp>
        <p:nvSpPr>
          <p:cNvPr id="172" name="CustomShape 5"/>
          <p:cNvSpPr/>
          <p:nvPr/>
        </p:nvSpPr>
        <p:spPr>
          <a:xfrm>
            <a:off x="0" y="116640"/>
            <a:ext cx="9143640" cy="4856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ts val="776"/>
              </a:lnSpc>
            </a:pPr>
            <a:r>
              <a:rPr b="1" lang="ru-RU" sz="2600">
                <a:solidFill>
                  <a:srgbClr val="ffffff"/>
                </a:solidFill>
                <a:latin typeface="Arial"/>
                <a:ea typeface="ＭＳ Ｐゴシック"/>
              </a:rPr>
              <a:t>Соглашение ВТО по сельскому хозяйству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0" y="908640"/>
            <a:ext cx="9143640" cy="56440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200">
                <a:solidFill>
                  <a:srgbClr val="000000"/>
                </a:solidFill>
                <a:latin typeface="Arial"/>
                <a:ea typeface="ＭＳ Ｐゴシック"/>
              </a:rPr>
              <a:t>«Зеленая корзина» - границы мер государственной поддержки</a:t>
            </a:r>
            <a:endParaRPr/>
          </a:p>
        </p:txBody>
      </p:sp>
      <p:sp>
        <p:nvSpPr>
          <p:cNvPr id="174" name="CustomShape 2"/>
          <p:cNvSpPr/>
          <p:nvPr/>
        </p:nvSpPr>
        <p:spPr>
          <a:xfrm>
            <a:off x="7047000" y="6580080"/>
            <a:ext cx="2133360" cy="30456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fld id="{5EF03917-F273-4D12-B609-B87057ACB54C}" type="slidenum">
              <a:rPr b="1" lang="ru-RU" sz="1600">
                <a:solidFill>
                  <a:srgbClr val="ffffff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175" name="CustomShape 3"/>
          <p:cNvSpPr/>
          <p:nvPr/>
        </p:nvSpPr>
        <p:spPr>
          <a:xfrm>
            <a:off x="0" y="6021360"/>
            <a:ext cx="7919640" cy="429840"/>
          </a:xfrm>
          <a:prstGeom prst="rect">
            <a:avLst/>
          </a:prstGeom>
        </p:spPr>
      </p:sp>
      <p:graphicFrame>
        <p:nvGraphicFramePr>
          <p:cNvPr id="176" name="Table 4"/>
          <p:cNvGraphicFramePr/>
          <p:nvPr/>
        </p:nvGraphicFramePr>
        <p:xfrm>
          <a:off x="179640" y="1495800"/>
          <a:ext cx="8784720" cy="4885200"/>
        </p:xfrm>
        <a:graphic>
          <a:graphicData uri="http://schemas.openxmlformats.org/drawingml/2006/table">
            <a:tbl>
              <a:tblPr/>
              <a:tblGrid>
                <a:gridCol w="4392360"/>
                <a:gridCol w="4392360"/>
              </a:tblGrid>
              <a:tr h="3610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Меры общего  характера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Прямые платежи</a:t>
                      </a:r>
                      <a:endParaRPr/>
                    </a:p>
                  </a:txBody>
                  <a:tcPr/>
                </a:tc>
              </a:tr>
              <a:tr h="3308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исследования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«несвязанная» поддержка доходов</a:t>
                      </a:r>
                      <a:endParaRPr/>
                    </a:p>
                  </a:txBody>
                  <a:tcPr/>
                </a:tc>
              </a:tr>
              <a:tr h="5716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борьба с вредителями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участие в программах страхования и обеспечения доходов</a:t>
                      </a:r>
                      <a:endParaRPr/>
                    </a:p>
                  </a:txBody>
                  <a:tcPr/>
                </a:tc>
              </a:tr>
              <a:tr h="5716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подготовка кадров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выплаты в порядке помощи при стихийных бедствиях</a:t>
                      </a:r>
                      <a:endParaRPr/>
                    </a:p>
                  </a:txBody>
                  <a:tcPr/>
                </a:tc>
              </a:tr>
              <a:tr h="5716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обучение/консультационные услуги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b="1" lang="ru-RU" sz="1600">
                          <a:solidFill>
                            <a:srgbClr val="333399"/>
                          </a:solidFill>
                          <a:latin typeface="Arial"/>
                        </a:rPr>
                        <a:t>содействие структурным изменениям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: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- прекращение производства;</a:t>
                      </a:r>
                      <a:endParaRPr/>
                    </a:p>
                  </a:txBody>
                  <a:tcPr/>
                </a:tc>
              </a:tr>
              <a:tr h="3308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инспекционные услуги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- прекращение использования ресурсов;</a:t>
                      </a:r>
                      <a:endParaRPr/>
                    </a:p>
                  </a:txBody>
                  <a:tcPr/>
                </a:tc>
              </a:tr>
              <a:tr h="5716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меры по маркетингу и продвижению на рынок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- стимулирование инвестиций</a:t>
                      </a:r>
                      <a:endParaRPr/>
                    </a:p>
                  </a:txBody>
                  <a:tcPr/>
                </a:tc>
              </a:tr>
              <a:tr h="3308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меры по инфраструктурному обеспечению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программы окружающей среды</a:t>
                      </a:r>
                      <a:endParaRPr/>
                    </a:p>
                  </a:txBody>
                  <a:tcPr/>
                </a:tc>
              </a:tr>
              <a:tr h="81216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Создание государственных резервов для обеспечения продовольственной безопасности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программы региональной помощи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333399"/>
                          </a:solidFill>
                          <a:latin typeface="Arial"/>
                        </a:rPr>
                        <a:t>Внутренняя продовольственная помощь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77" name="CustomShape 5"/>
          <p:cNvSpPr/>
          <p:nvPr/>
        </p:nvSpPr>
        <p:spPr>
          <a:xfrm>
            <a:off x="0" y="116640"/>
            <a:ext cx="9143640" cy="4856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ts val="776"/>
              </a:lnSpc>
            </a:pPr>
            <a:r>
              <a:rPr b="1" lang="ru-RU" sz="2600">
                <a:solidFill>
                  <a:srgbClr val="ffffff"/>
                </a:solidFill>
                <a:latin typeface="Arial"/>
                <a:ea typeface="ＭＳ Ｐゴシック"/>
              </a:rPr>
              <a:t>Соглашение ВТО по сельскому хозяйству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395640" y="908640"/>
            <a:ext cx="8229240" cy="503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222267"/>
                </a:solidFill>
                <a:latin typeface="Times New Roman"/>
                <a:ea typeface="ＭＳ Ｐゴシック"/>
              </a:rPr>
              <a:t>
</a:t>
            </a:r>
            <a:r>
              <a:rPr b="1" lang="ru-RU" sz="3200">
                <a:solidFill>
                  <a:srgbClr val="333399"/>
                </a:solidFill>
                <a:latin typeface="Arial"/>
                <a:ea typeface="ＭＳ Ｐゴシック"/>
              </a:rPr>
              <a:t>«Янтарная корзина» ВТО</a:t>
            </a:r>
            <a:r>
              <a:rPr b="1" lang="ru-RU" sz="4400">
                <a:solidFill>
                  <a:srgbClr val="333399"/>
                </a:solidFill>
                <a:latin typeface="Arial"/>
                <a:ea typeface="ＭＳ Ｐゴシック"/>
              </a:rPr>
              <a:t>
</a:t>
            </a:r>
            <a:endParaRPr/>
          </a:p>
        </p:txBody>
      </p:sp>
      <p:sp>
        <p:nvSpPr>
          <p:cNvPr id="179" name="TextShape 2"/>
          <p:cNvSpPr txBox="1"/>
          <p:nvPr/>
        </p:nvSpPr>
        <p:spPr>
          <a:xfrm>
            <a:off x="179640" y="1412640"/>
            <a:ext cx="4248000" cy="20160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u="sng">
                <a:solidFill>
                  <a:srgbClr val="2d2d8a"/>
                </a:solidFill>
                <a:latin typeface="Arial"/>
                <a:ea typeface="ＭＳ Ｐゴシック"/>
              </a:rPr>
              <a:t>Внутренняя поддержка, связанная с конкретным продуктом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2d2d8a"/>
                </a:solidFill>
                <a:latin typeface="Arial"/>
                <a:ea typeface="ＭＳ Ｐゴシック"/>
              </a:rPr>
              <a:t>предоставляется государством на производство, продажу, транспортировку и т.д. конкретных сельскохозяйственных товаров</a:t>
            </a:r>
            <a:endParaRPr/>
          </a:p>
        </p:txBody>
      </p:sp>
      <p:sp>
        <p:nvSpPr>
          <p:cNvPr id="180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7C23E2C-B271-4236-A477-6944C1497A67}" type="slidenum"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181" name="CustomShape 4"/>
          <p:cNvSpPr/>
          <p:nvPr/>
        </p:nvSpPr>
        <p:spPr>
          <a:xfrm>
            <a:off x="179640" y="3645000"/>
            <a:ext cx="4248000" cy="2280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поддержка рыночных цен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субсидии на отдельные виды продукции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i="1" lang="ru-RU" sz="1600" u="sng">
                <a:solidFill>
                  <a:srgbClr val="2d2d8a"/>
                </a:solidFill>
                <a:latin typeface="Arial"/>
                <a:ea typeface="ＭＳ Ｐゴシック"/>
              </a:rPr>
              <a:t>К ним также относятся :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 </a:t>
            </a: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компенсация части затрат на закупаемые комбикорма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компенсация затрат на транспортировку конкретных сельскохозяйственных продуктов</a:t>
            </a:r>
            <a:endParaRPr/>
          </a:p>
        </p:txBody>
      </p:sp>
      <p:sp>
        <p:nvSpPr>
          <p:cNvPr id="182" name="CustomShape 5"/>
          <p:cNvSpPr/>
          <p:nvPr/>
        </p:nvSpPr>
        <p:spPr>
          <a:xfrm>
            <a:off x="2195640" y="3429000"/>
            <a:ext cx="215640" cy="21564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be0e3"/>
          </a:solidFill>
          <a:ln w="38160">
            <a:solidFill>
              <a:srgbClr val="333399"/>
            </a:solidFill>
            <a:round/>
          </a:ln>
        </p:spPr>
      </p:sp>
      <p:sp>
        <p:nvSpPr>
          <p:cNvPr id="183" name="CustomShape 6"/>
          <p:cNvSpPr/>
          <p:nvPr/>
        </p:nvSpPr>
        <p:spPr>
          <a:xfrm>
            <a:off x="4716000" y="1412640"/>
            <a:ext cx="4248000" cy="1944000"/>
          </a:xfrm>
          <a:prstGeom prst="rect">
            <a:avLst/>
          </a:prstGeom>
          <a:ln w="38160">
            <a:solidFill>
              <a:srgbClr val="333399"/>
            </a:solidFill>
            <a:miter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ru-RU" u="sng">
                <a:solidFill>
                  <a:srgbClr val="2d2d8a"/>
                </a:solidFill>
                <a:latin typeface="Arial"/>
                <a:ea typeface="ＭＳ Ｐゴシック"/>
              </a:rPr>
              <a:t>Внутренняя поддержка, не связанная с конкретным продуктом</a:t>
            </a:r>
            <a:r>
              <a:rPr b="1" lang="ru-RU">
                <a:solidFill>
                  <a:srgbClr val="2d2d8a"/>
                </a:solidFill>
                <a:latin typeface="Arial"/>
                <a:ea typeface="ＭＳ Ｐゴシック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2d2d8a"/>
                </a:solidFill>
                <a:latin typeface="Arial"/>
                <a:ea typeface="ＭＳ Ｐゴシック"/>
              </a:rPr>
              <a:t>предоставляется государством на производство, но которую невозможно распределить по отдельным </a:t>
            </a: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товарам</a:t>
            </a:r>
            <a:endParaRPr/>
          </a:p>
        </p:txBody>
      </p:sp>
      <p:sp>
        <p:nvSpPr>
          <p:cNvPr id="184" name="CustomShape 7"/>
          <p:cNvSpPr/>
          <p:nvPr/>
        </p:nvSpPr>
        <p:spPr>
          <a:xfrm>
            <a:off x="6732360" y="3357000"/>
            <a:ext cx="215640" cy="21564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be0e3"/>
          </a:solidFill>
          <a:ln w="38160">
            <a:solidFill>
              <a:srgbClr val="1f3c6b"/>
            </a:solidFill>
            <a:round/>
          </a:ln>
        </p:spPr>
      </p:sp>
      <p:sp>
        <p:nvSpPr>
          <p:cNvPr id="185" name="CustomShape 8"/>
          <p:cNvSpPr/>
          <p:nvPr/>
        </p:nvSpPr>
        <p:spPr>
          <a:xfrm>
            <a:off x="4716000" y="3717000"/>
            <a:ext cx="4248000" cy="277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предоставление  электроэнергии сельхозпроизводителям по льготным ценам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предоставление льгот по оплате стоимости горюче – смазочных материалов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кредитование сельхозпроизводителей на льготных условиях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2d2d8a"/>
                </a:solidFill>
                <a:latin typeface="Arial"/>
                <a:ea typeface="ＭＳ Ｐゴシック"/>
              </a:rPr>
              <a:t>капиталовложения производственного назначения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6" name="CustomShape 9"/>
          <p:cNvSpPr/>
          <p:nvPr/>
        </p:nvSpPr>
        <p:spPr>
          <a:xfrm>
            <a:off x="0" y="188640"/>
            <a:ext cx="9143640" cy="4856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ts val="776"/>
              </a:lnSpc>
            </a:pPr>
            <a:r>
              <a:rPr b="1" lang="ru-RU" sz="2600">
                <a:solidFill>
                  <a:srgbClr val="ffffff"/>
                </a:solidFill>
                <a:latin typeface="Arial"/>
                <a:ea typeface="ＭＳ Ｐゴシック"/>
              </a:rPr>
              <a:t>Соглашение ВТО по сельскому хозяй</a:t>
            </a:r>
            <a:r>
              <a:rPr b="1" lang="ru-RU" sz="2400">
                <a:solidFill>
                  <a:srgbClr val="ffffff"/>
                </a:solidFill>
                <a:latin typeface="Arial"/>
                <a:ea typeface="ＭＳ Ｐゴシック"/>
              </a:rPr>
              <a:t>ству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67640" y="908640"/>
            <a:ext cx="8146800" cy="5145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ru-RU" sz="2300" u="sng">
                <a:solidFill>
                  <a:srgbClr val="333399"/>
                </a:solidFill>
                <a:latin typeface="Arial"/>
                <a:ea typeface="ＭＳ Ｐゴシック"/>
              </a:rPr>
              <a:t>Обязательства Российской Федерации по ограничению внутренней поддержки </a:t>
            </a:r>
            <a:r>
              <a:rPr i="1" lang="ru-RU">
                <a:solidFill>
                  <a:srgbClr val="333399"/>
                </a:solidFill>
                <a:latin typeface="Arial"/>
                <a:ea typeface="ＭＳ Ｐゴシック"/>
              </a:rPr>
              <a:t>(млрд. долл.США)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300" u="sng">
                <a:solidFill>
                  <a:srgbClr val="333399"/>
                </a:solidFill>
                <a:latin typeface="Arial"/>
                <a:ea typeface="ＭＳ Ｐゴシック"/>
              </a:rPr>
              <a:t>Государственная программа развития сельского хозяйства на период до 2020 года </a:t>
            </a:r>
            <a:r>
              <a:rPr i="1" lang="ru-RU" sz="2400">
                <a:solidFill>
                  <a:srgbClr val="333399"/>
                </a:solidFill>
                <a:latin typeface="Arial"/>
                <a:ea typeface="ＭＳ Ｐゴシック"/>
              </a:rPr>
              <a:t>(</a:t>
            </a:r>
            <a:r>
              <a:rPr i="1" lang="ru-RU">
                <a:solidFill>
                  <a:srgbClr val="333399"/>
                </a:solidFill>
                <a:latin typeface="Arial"/>
                <a:ea typeface="ＭＳ Ｐゴシック"/>
              </a:rPr>
              <a:t>млрд. долл.США)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5E5E0FC-C58A-47F7-BD2C-AA22CEE34A62}" type="slidenum"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189" name="CustomShape 3"/>
          <p:cNvSpPr/>
          <p:nvPr/>
        </p:nvSpPr>
        <p:spPr>
          <a:xfrm>
            <a:off x="6480" y="0"/>
            <a:ext cx="9137160" cy="5162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ts val="776"/>
              </a:lnSpc>
            </a:pPr>
            <a:r>
              <a:rPr b="1" lang="ru-RU" sz="2800">
                <a:solidFill>
                  <a:srgbClr val="ffffff"/>
                </a:solidFill>
                <a:latin typeface="Arial"/>
                <a:ea typeface="ＭＳ Ｐゴシック"/>
              </a:rPr>
              <a:t> </a:t>
            </a:r>
            <a:endParaRPr/>
          </a:p>
        </p:txBody>
      </p:sp>
      <p:sp>
        <p:nvSpPr>
          <p:cNvPr id="190" name="CustomShape 4"/>
          <p:cNvSpPr/>
          <p:nvPr/>
        </p:nvSpPr>
        <p:spPr>
          <a:xfrm>
            <a:off x="0" y="0"/>
            <a:ext cx="9143640" cy="48636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ru-RU" sz="2600">
                <a:solidFill>
                  <a:srgbClr val="ffffff"/>
                </a:solidFill>
                <a:latin typeface="Arial"/>
                <a:ea typeface="ＭＳ Ｐゴシック"/>
              </a:rPr>
              <a:t>Соглашение ВТО по сельскому хозяйству</a:t>
            </a:r>
            <a:endParaRPr/>
          </a:p>
        </p:txBody>
      </p:sp>
      <p:graphicFrame>
        <p:nvGraphicFramePr>
          <p:cNvPr id="191" name="Table 5"/>
          <p:cNvGraphicFramePr/>
          <p:nvPr/>
        </p:nvGraphicFramePr>
        <p:xfrm>
          <a:off x="395640" y="1845000"/>
          <a:ext cx="8352720" cy="1005480"/>
        </p:xfrm>
        <a:graphic>
          <a:graphicData uri="http://schemas.openxmlformats.org/drawingml/2006/table">
            <a:tbl>
              <a:tblPr/>
              <a:tblGrid>
                <a:gridCol w="1193040"/>
                <a:gridCol w="1193040"/>
                <a:gridCol w="1193040"/>
                <a:gridCol w="1193040"/>
                <a:gridCol w="1193040"/>
                <a:gridCol w="1193040"/>
                <a:gridCol w="1194480"/>
              </a:tblGrid>
              <a:tr h="3661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2018</a:t>
                      </a:r>
                      <a:endParaRPr/>
                    </a:p>
                  </a:txBody>
                  <a:tcPr/>
                </a:tc>
              </a:tr>
              <a:tr h="6404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9,0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9,0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8,1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6,3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5,4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4,4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2" name="Table 6"/>
          <p:cNvGraphicFramePr/>
          <p:nvPr/>
        </p:nvGraphicFramePr>
        <p:xfrm>
          <a:off x="395640" y="4221000"/>
          <a:ext cx="8496720" cy="1482840"/>
        </p:xfrm>
        <a:graphic>
          <a:graphicData uri="http://schemas.openxmlformats.org/drawingml/2006/table">
            <a:tbl>
              <a:tblPr/>
              <a:tblGrid>
                <a:gridCol w="1398960"/>
                <a:gridCol w="1182960"/>
                <a:gridCol w="1182960"/>
                <a:gridCol w="1182960"/>
                <a:gridCol w="1182960"/>
                <a:gridCol w="1182960"/>
                <a:gridCol w="1182960"/>
              </a:tblGrid>
              <a:tr h="457560">
                <a:tc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333399"/>
                          </a:solidFill>
                          <a:latin typeface="Arial"/>
                        </a:rPr>
                        <a:t>2018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Зеленая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3,8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5,7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6,1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6,1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6,5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6,7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Янтарная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5,7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6,1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6,5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6,2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6,6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Итого: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9,5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11,8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11,8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12,2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13,1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333399"/>
                          </a:solidFill>
                          <a:latin typeface="Arial"/>
                        </a:rPr>
                        <a:t>13,9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980640"/>
            <a:ext cx="8146800" cy="5328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800" u="sng">
                <a:solidFill>
                  <a:srgbClr val="333399"/>
                </a:solidFill>
                <a:latin typeface="Arial"/>
                <a:ea typeface="ＭＳ Ｐゴシック"/>
              </a:rPr>
              <a:t>Экспортные субсидии: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прямые выплаты в зависимости от осуществления экспорта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передача некоммерческих запасов для экспорта по цене, ниже цены внутреннего рынка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субсидирование для снижения издержек при экспорте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льготные тарифы на внутренние перевозки при поставках на экспорт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sz="2000">
                <a:solidFill>
                  <a:srgbClr val="333399"/>
                </a:solidFill>
                <a:latin typeface="Arial"/>
                <a:ea typeface="ＭＳ Ｐゴシック"/>
              </a:rPr>
              <a:t>субсидирование сельхозпродукции для получения экспортного продукта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333399"/>
                </a:solidFill>
                <a:latin typeface="Arial"/>
                <a:ea typeface="ＭＳ Ｐゴシック"/>
              </a:rPr>
              <a:t>Обязательства Российской Федерации – не предоставлять экспортные субсидии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333399"/>
                </a:solidFill>
                <a:latin typeface="Arial"/>
                <a:ea typeface="ＭＳ Ｐゴシック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FE68A3A-92C2-4FC4-AB05-524D3BC04798}" type="slidenum">
              <a:rPr lang="ru-RU" sz="2400">
                <a:solidFill>
                  <a:srgbClr val="000000"/>
                </a:solidFill>
                <a:latin typeface="Arial"/>
                <a:ea typeface="ＭＳ Ｐゴシック"/>
              </a:rPr>
              <a:t>&lt;номер&gt;</a:t>
            </a:fld>
            <a:endParaRPr/>
          </a:p>
        </p:txBody>
      </p:sp>
      <p:sp>
        <p:nvSpPr>
          <p:cNvPr id="195" name="CustomShape 3"/>
          <p:cNvSpPr/>
          <p:nvPr/>
        </p:nvSpPr>
        <p:spPr>
          <a:xfrm>
            <a:off x="6480" y="116640"/>
            <a:ext cx="9137160" cy="4856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ts val="776"/>
              </a:lnSpc>
            </a:pPr>
            <a:r>
              <a:rPr b="1" lang="ru-RU" sz="2600">
                <a:solidFill>
                  <a:srgbClr val="ffffff"/>
                </a:solidFill>
                <a:latin typeface="Arial"/>
                <a:ea typeface="ＭＳ Ｐゴシック"/>
              </a:rPr>
              <a:t>Соглашение ВТО по сельскому хозяйству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