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DBA3B2B-014A-44D2-8A6D-96EBA7CECA76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047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3841920" y="9421920"/>
            <a:ext cx="2929320" cy="48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91BD3706-DF16-46F9-B150-22D5BEC2C45C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10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677880" y="4710240"/>
            <a:ext cx="5424840" cy="446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Рисунок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7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pic>
        <p:nvPicPr>
          <p:cNvPr id="2" name="Picture 7"/>
          <p:cNvPicPr/>
          <p:nvPr/>
        </p:nvPicPr>
        <p:blipFill>
          <a:blip r:embed="rId17"/>
          <a:stretch/>
        </p:blipFill>
        <p:spPr>
          <a:xfrm>
            <a:off x="0" y="0"/>
            <a:ext cx="9142200" cy="2636640"/>
          </a:xfrm>
          <a:prstGeom prst="rect">
            <a:avLst/>
          </a:prstGeom>
          <a:ln>
            <a:noFill/>
          </a:ln>
        </p:spPr>
      </p:pic>
      <p:pic>
        <p:nvPicPr>
          <p:cNvPr id="3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41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79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763640" y="2061000"/>
            <a:ext cx="7378560" cy="71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Управление Федеральной антимонопольной службы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по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0" y="2997000"/>
            <a:ext cx="9142200" cy="148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763640" y="3141000"/>
            <a:ext cx="7283160" cy="155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Публичные обсуждения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контрольно-надзорной деятельности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Ярославского УФАС России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3943800" y="5815440"/>
            <a:ext cx="501264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Паутов И.Г.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Врио руководителя Ярославского УФАС России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006560" y="1628640"/>
            <a:ext cx="7344360" cy="155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3" name="Picture 2"/>
          <p:cNvPicPr/>
          <p:nvPr/>
        </p:nvPicPr>
        <p:blipFill>
          <a:blip r:embed="rId3"/>
          <a:stretch/>
        </p:blipFill>
        <p:spPr>
          <a:xfrm>
            <a:off x="2448000" y="3384000"/>
            <a:ext cx="775080" cy="792720"/>
          </a:xfrm>
          <a:prstGeom prst="rect">
            <a:avLst/>
          </a:prstGeom>
          <a:ln>
            <a:noFill/>
          </a:ln>
        </p:spPr>
      </p:pic>
      <p:sp>
        <p:nvSpPr>
          <p:cNvPr id="154" name="CustomShape 2"/>
          <p:cNvSpPr/>
          <p:nvPr/>
        </p:nvSpPr>
        <p:spPr>
          <a:xfrm>
            <a:off x="3168720" y="3527280"/>
            <a:ext cx="4856760" cy="580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www.yaroslavl.fas.gov.ru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3271680" y="3621240"/>
            <a:ext cx="4856760" cy="751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4"/>
          <p:cNvSpPr/>
          <p:nvPr/>
        </p:nvSpPr>
        <p:spPr>
          <a:xfrm>
            <a:off x="3271680" y="4649760"/>
            <a:ext cx="5079240" cy="54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0" y="0"/>
            <a:ext cx="360" cy="36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2"/>
          <p:cNvSpPr/>
          <p:nvPr/>
        </p:nvSpPr>
        <p:spPr>
          <a:xfrm>
            <a:off x="72000" y="72000"/>
            <a:ext cx="9142920" cy="99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Реформа контрольно-надзорной деятельности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88000" y="1270080"/>
            <a:ext cx="8206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100080" y="946440"/>
            <a:ext cx="8782920" cy="537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«Реформа контрольной и надзорной деятельности» утверждена 21 декабря 2016 года президиумом Совета при Президенте Российской Федерации по стратегическому развитию и приоритетным проектам. Срок реализации - до 2025 года.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Сайт программы: http://контроль-надзор.рф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Рисунок 129"/>
          <p:cNvPicPr/>
          <p:nvPr/>
        </p:nvPicPr>
        <p:blipFill>
          <a:blip r:embed="rId2"/>
          <a:stretch/>
        </p:blipFill>
        <p:spPr>
          <a:xfrm>
            <a:off x="288000" y="2077920"/>
            <a:ext cx="8315280" cy="411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Рисунок 130"/>
          <p:cNvPicPr/>
          <p:nvPr/>
        </p:nvPicPr>
        <p:blipFill>
          <a:blip r:embed="rId2"/>
          <a:stretch/>
        </p:blipFill>
        <p:spPr>
          <a:xfrm>
            <a:off x="6480" y="1080000"/>
            <a:ext cx="9142560" cy="511740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72000" y="0"/>
            <a:ext cx="9142920" cy="99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Реформа контрольно-надзорной деятельности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72000"/>
            <a:ext cx="9142920" cy="99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Реформа контрольно-надзорной деятельности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251640" y="980640"/>
            <a:ext cx="8350920" cy="554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Проект «Внедрение системы комплексной профилактики нарушений обязательных требований»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Переориентация контрольно-надзорной деятельности государства исключительно с задач выявления уже причиненного вреда и наказания виновных лиц на участие в поддержке и развитии бизнеса, сервисную модель взаимодействия, предупреждение нарушений обязательных требований, предотвращение причинения вреда, повышение информированности и компетентности подконтрольных субъектов, предполагающее в том числе: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опубликование по всем видам контроля (надзора) на регулярной основе результатов обобщения правоприменительной практики, руководств по соблюдению обязательных требований начиная с 2017 года;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проведение публичных мероприятий по разъяснению содержания обязательных требований, с размещением их результатов в сети «Интернет» (начиная с 2017 года не реже 1 раза в квартал);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полное внедрение Стандарта комплексной профилактики нарушений обязательных требований (1-й уровень - к концу 2019 года, 2-й уровень - к концу 2020 года).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2520000" y="144000"/>
            <a:ext cx="6334920" cy="172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Публичные обсуждения деятельности антимонопольного органа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32000" y="25747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Новый формат освещения результатов деятельности Управления – публичные обсуждения.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Такие мероприятия направлены на повышение уровня информированности заказчиков, органов государственной власти и органов местного самоуправления, предпринимательского сообщества о требованиях действующего законодательства, открытости органов власти.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216000" y="72000"/>
            <a:ext cx="885492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публичных обсуждений 16 июня 2017 года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360000" y="1296000"/>
            <a:ext cx="8278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3"/>
          <p:cNvSpPr/>
          <p:nvPr/>
        </p:nvSpPr>
        <p:spPr>
          <a:xfrm>
            <a:off x="360000" y="2880000"/>
            <a:ext cx="8278920" cy="111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39" name="Table 4"/>
          <p:cNvGraphicFramePr/>
          <p:nvPr>
            <p:extLst>
              <p:ext uri="{D42A27DB-BD31-4B8C-83A1-F6EECF244321}">
                <p14:modId xmlns:p14="http://schemas.microsoft.com/office/powerpoint/2010/main" val="3752801661"/>
              </p:ext>
            </p:extLst>
          </p:nvPr>
        </p:nvGraphicFramePr>
        <p:xfrm>
          <a:off x="360" y="548680"/>
          <a:ext cx="9143640" cy="6235000"/>
        </p:xfrm>
        <a:graphic>
          <a:graphicData uri="http://schemas.openxmlformats.org/drawingml/2006/table">
            <a:tbl>
              <a:tblPr/>
              <a:tblGrid>
                <a:gridCol w="1691320"/>
                <a:gridCol w="2592288"/>
                <a:gridCol w="2088232"/>
                <a:gridCol w="2771800"/>
              </a:tblGrid>
              <a:tr h="565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Время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Мероприятие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Тема доклада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Спикер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526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10.00-10.10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Открытие семинара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 реформе контрольно-надзорной деятельности, о деятельности ФАС России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Паутов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Иван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Геннадьевич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Врио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руководителя Ярославского УФАС России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28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10.10-10.25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Доклад Ярославского УФАС России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Итоги работы Управления за 2016 год и 1 квартал 2017 года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Паутов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Иван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Геннадьевич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Врио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руководителя Ярославского УФАС России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25161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10.25-10.40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Доклад заместителя Председателя Правительства области — директора департамента экономики и стратегического планирования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Рейтинг эффективности государственных закупок за 2016 год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Троицкая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Екатерина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Николаевна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DejaVu Sans"/>
                        </a:rPr>
                        <a:t>заместитель Председателя Правительства области — директор департамента экономики и стратегического планирования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216000" y="72000"/>
            <a:ext cx="885492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публичных обсуждений 16 июня 2017 года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360000" y="1296000"/>
            <a:ext cx="8278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3"/>
          <p:cNvSpPr/>
          <p:nvPr/>
        </p:nvSpPr>
        <p:spPr>
          <a:xfrm>
            <a:off x="360000" y="2880000"/>
            <a:ext cx="8278920" cy="111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43" name="Table 4"/>
          <p:cNvGraphicFramePr/>
          <p:nvPr>
            <p:extLst>
              <p:ext uri="{D42A27DB-BD31-4B8C-83A1-F6EECF244321}">
                <p14:modId xmlns:p14="http://schemas.microsoft.com/office/powerpoint/2010/main" val="2788796242"/>
              </p:ext>
            </p:extLst>
          </p:nvPr>
        </p:nvGraphicFramePr>
        <p:xfrm>
          <a:off x="43560" y="973800"/>
          <a:ext cx="9100080" cy="5957106"/>
        </p:xfrm>
        <a:graphic>
          <a:graphicData uri="http://schemas.openxmlformats.org/drawingml/2006/table">
            <a:tbl>
              <a:tblPr/>
              <a:tblGrid>
                <a:gridCol w="1864144"/>
                <a:gridCol w="2304256"/>
                <a:gridCol w="2376264"/>
                <a:gridCol w="2555416"/>
              </a:tblGrid>
              <a:tr h="51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Время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Мероприятие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Тема доклада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13343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Спикер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13643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10.40-10.55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Доклад Департамента госзаказа ЯО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Об итогах государственных и муниципальных закупок с января по май 2017 года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Афонин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Андрей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Дмитриевич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директор департамента </a:t>
                      </a: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гос.заказа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ЯО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DejaVu Sans"/>
                        </a:rPr>
                        <a:t>10.55-11.10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Доклад Департамента социально-экономического развития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города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Ярославля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Об организации системы муниципальных закупок в городе Ярославле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Лукина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Екатерина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Валерьевна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начальник отдела организационно-методического обеспечения управления муниципальных закупок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812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11.10-11.40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Доклад Ярославского УФАС России 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Итоги работы в сфере контроля осуществления закупок за 2016 год. Проблемные вопросы применения законодательства о контрактной системе в сфере закупок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Паутов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Иван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Геннадьевич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врио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руководителя Ярославского УФАС России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216000" y="72000"/>
            <a:ext cx="885492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публичных обсуждений 16 июня 2017 года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360000" y="1296000"/>
            <a:ext cx="8278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3"/>
          <p:cNvSpPr/>
          <p:nvPr/>
        </p:nvSpPr>
        <p:spPr>
          <a:xfrm>
            <a:off x="360000" y="2880000"/>
            <a:ext cx="8278920" cy="111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47" name="Table 4"/>
          <p:cNvGraphicFramePr/>
          <p:nvPr>
            <p:extLst>
              <p:ext uri="{D42A27DB-BD31-4B8C-83A1-F6EECF244321}">
                <p14:modId xmlns:p14="http://schemas.microsoft.com/office/powerpoint/2010/main" val="2072051220"/>
              </p:ext>
            </p:extLst>
          </p:nvPr>
        </p:nvGraphicFramePr>
        <p:xfrm>
          <a:off x="-1" y="548680"/>
          <a:ext cx="9144001" cy="6221064"/>
        </p:xfrm>
        <a:graphic>
          <a:graphicData uri="http://schemas.openxmlformats.org/drawingml/2006/table">
            <a:tbl>
              <a:tblPr/>
              <a:tblGrid>
                <a:gridCol w="1753028"/>
                <a:gridCol w="2387733"/>
                <a:gridCol w="2387733"/>
                <a:gridCol w="2615507"/>
              </a:tblGrid>
              <a:tr h="5829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Время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Мероприятие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Тема доклада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Спикер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1323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11.40-11.55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Доклад Управления Федерального казначейства по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Ярославской области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Актуальные вопросы осуществления государственного внутреннего финансового контроля в сфере закупок на федеральном уровне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Шадрухина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Елена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Витальевна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заместитель начальника контрольно-ревизионного отдела в финансово-бюджетной сфере УФК по ЯО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75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11.55-12.10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Доклад Контрольно-ревизионной инспекции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Ярославской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 области</a:t>
                      </a:r>
                      <a:endParaRPr lang="ru-RU" sz="16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Обзор нарушений законодательства о контрактной системе в сфере закупок 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Клюева </a:t>
                      </a: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Елена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Владимировна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заместитель начальника инспекции — начальник правового отдела КРИ ЯО</a:t>
                      </a:r>
                    </a:p>
                  </a:txBody>
                  <a:tcPr marL="34925" marR="34925" marT="34925" marB="34925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791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12.10-12.25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Доклад Ярославского УФАС России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Проблемные вопросы применения Закона о закупках товаров, работ и услуг отдельными видами юридических лиц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Гаврилов </a:t>
                      </a: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Сергей Владимирович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заместитель начальника отдела контроля органов власти и рекламы Ярославского УФАС России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16000" y="72000"/>
            <a:ext cx="885492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0" strike="noStrike" spc="-1">
                <a:solidFill>
                  <a:srgbClr val="13343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Программа публичных обсуждений 16 июня 2017 года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360000" y="1296000"/>
            <a:ext cx="8278920" cy="85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3"/>
          <p:cNvSpPr/>
          <p:nvPr/>
        </p:nvSpPr>
        <p:spPr>
          <a:xfrm>
            <a:off x="360000" y="2880000"/>
            <a:ext cx="8278920" cy="111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51" name="Table 4"/>
          <p:cNvGraphicFramePr/>
          <p:nvPr>
            <p:extLst>
              <p:ext uri="{D42A27DB-BD31-4B8C-83A1-F6EECF244321}">
                <p14:modId xmlns:p14="http://schemas.microsoft.com/office/powerpoint/2010/main" val="3527100504"/>
              </p:ext>
            </p:extLst>
          </p:nvPr>
        </p:nvGraphicFramePr>
        <p:xfrm>
          <a:off x="107640" y="973800"/>
          <a:ext cx="8963280" cy="5479536"/>
        </p:xfrm>
        <a:graphic>
          <a:graphicData uri="http://schemas.openxmlformats.org/drawingml/2006/table">
            <a:tbl>
              <a:tblPr/>
              <a:tblGrid>
                <a:gridCol w="2239830"/>
                <a:gridCol w="2239830"/>
                <a:gridCol w="2239830"/>
                <a:gridCol w="2243790"/>
              </a:tblGrid>
              <a:tr h="9019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Время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Мероприятие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Тема доклада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Спикер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5258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12.25-13.00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Обед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5258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13.00-15.00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Вопрос-ответ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5258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15.00-15.15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Окончание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мероприятия, заполнение анкет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4920" marR="3492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</TotalTime>
  <Words>590</Words>
  <Application>Microsoft Office PowerPoint</Application>
  <PresentationFormat>Экран (4:3)</PresentationFormat>
  <Paragraphs>155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Triumph Sparville</dc:creator>
  <dc:description/>
  <cp:lastModifiedBy>Завьялов</cp:lastModifiedBy>
  <cp:revision>126</cp:revision>
  <cp:lastPrinted>2014-09-16T09:18:55Z</cp:lastPrinted>
  <dcterms:created xsi:type="dcterms:W3CDTF">2014-09-15T17:52:41Z</dcterms:created>
  <dcterms:modified xsi:type="dcterms:W3CDTF">2017-06-15T16:34:47Z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