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A8BCBDE-696E-4175-A978-0D8893271A64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1B145AB-5AB1-4CBA-935E-2B20DA3CC925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D3A758B-0F4E-46A3-A1EA-775006B1E759}" type="slidenum"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20.6.17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766B8C4-A9BE-4EA8-B35B-F95FEACB5A0B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20.6.17</a:t>
            </a:r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8AE2B24-ED8E-4EF9-880F-3519B6D91A4A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consultantplus://offline/ref=223173E67E7EE9B1A4EBCBFE1E08A71B158BB0DB21F07E8EDB0F773460A802DB6D1B1977A5700241l1bEL" TargetMode="Externa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consultantplus://offline/ref=223173E67E7EE9B1A4EBCBFE1E08A71B158BB0DB21F07E8EDB0F773460A802DB6D1B1977A5700148l1b3L" TargetMode="External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vip.1gzakaz.ru/" TargetMode="External"/><Relationship Id="rId2" Type="http://schemas.openxmlformats.org/officeDocument/2006/relationships/hyperlink" Target="http://vip.1gzakaz.ru/" TargetMode="External"/><Relationship Id="rId3" Type="http://schemas.openxmlformats.org/officeDocument/2006/relationships/hyperlink" Target="http://vip.1gzakaz.ru/" TargetMode="External"/><Relationship Id="rId4" Type="http://schemas.openxmlformats.org/officeDocument/2006/relationships/hyperlink" Target="http://vip.1gzakaz.ru/" TargetMode="External"/><Relationship Id="rId5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hyperlink" Target="consultantplus://offline/ref=46D01203DD15384C937ECF6E1EB09DAF18FAECB040C7D76BD496542DF5F6A730D7AB6BEE467DB0D5Z9d4L" TargetMode="External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39640" y="836640"/>
            <a:ext cx="8208720" cy="852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755640" y="23040"/>
            <a:ext cx="7610040" cy="5851440"/>
          </a:xfrm>
          <a:prstGeom prst="rect">
            <a:avLst/>
          </a:prstGeom>
          <a:ln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ru-RU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Обзор нарушений законодательства о контрактной системе  в сфере закупок и административная ответственность в сфере закупок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39640" y="40464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Планирование. Планы закупок и планы-графики закупок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п.2 ч.2 ст.17 и ч.2, 3 ст.18, ст.21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Закона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 Статьи 7.29.3. Кодекса Российской Федерации об административных правонарушениях (далее – КоАП РФ) 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включение в план закупок или план-график закупок объекта или объектов закупки, не соответствующих целям осуществления закупок или установленным законодательством Российской Федерации и иными нормативными правовыми актами Российской Федерации о контрактной системе в сфере закупок требованиям к закупаемым заказчиком товарам, работам, услугам и (или) нормативным затратам,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-включение в план-график закупок начальной (максимальной) цены контракта, в том числе заключаемого с единственным поставщиком (подрядчиком, исполнителем), в отношении которой обоснование отсутствует или не соответствует требованиям, установленным законодательством Российской Федерации и иными нормативными правовыми актами Российской Федерации о контрактной системе в сфере закупок, -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в размере от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двадцати тысяч до пятидесяти тысяч рублей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Планы закупок и планы-графики закупок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п.2 ч.2 ст.17 и ч.2, 3 ст.18, ст. 21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2 Статьи 7.29.3 КоАП РФ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несоблюдение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порядка или формы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обоснования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начальной (максимальной) цены контракта,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обоснования объекта закупки (за исключением описания объекта закупки)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должностных лиц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размере десяти тысяч рублей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Планы закупок и планы-графики закупок.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ч.7, 8, 9 ст.17 и ч.10, 15 ст.18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4 Статьи 7.29.3 КоАП РФ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нарушение: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срока утверждения плана закупок, плана-графика закупок (вносимых в эти планы изменений)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Срок утверждения - в течении 10 раб. дней с даты утверждения плана ФХД или получения объема прав в денежном выражении на принятие обязательств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 срока размещения плана закупок, плана-графика закупок (вносимых в эти планы изменений) в единой информационной системе в сфере закупок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i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Срок размещения - в течении 3 раб. дней с даты утверждения или изменения плана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должностных лиц в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размере от пяти тысяч до тридцати тысяч рублей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Общественное обсуждение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ст.20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3 Статьи 7.29.3 КоАП РФ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н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арушение: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порядка или сроков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проведения обязательного общественного обсуждения закупок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непроведение обязательного общественного обсуждения закупок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должностных лиц в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размере тридцати тысяч рублей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П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ланы-графики закупок. ч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.14 ст.21 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Закона. 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1.5. Статьи 7.30 КоАП РФ предусмотрена административная ответственность должностного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размещение в ЕИС: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извещения об осуществлении закупки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направление приглашения принять участие в определении поставщика (подрядчика, исполнителя)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ранее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 календарных дней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 дня внесения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изменений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в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план-график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в отношении такой закупки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 должностных лиц в размере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30 тысяч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рублей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Изменения в  планы-графики закупок.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ч. 4, 5, ч.13 ст.21 Закона</a:t>
            </a:r>
            <a:r>
              <a:rPr b="0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21" name="Table 3"/>
          <p:cNvGraphicFramePr/>
          <p:nvPr/>
        </p:nvGraphicFramePr>
        <p:xfrm>
          <a:off x="611640" y="1845000"/>
          <a:ext cx="7992360" cy="4148640"/>
        </p:xfrm>
        <a:graphic>
          <a:graphicData uri="http://schemas.openxmlformats.org/drawingml/2006/table">
            <a:tbl>
              <a:tblPr/>
              <a:tblGrid>
                <a:gridCol w="3459600"/>
                <a:gridCol w="4533120"/>
              </a:tblGrid>
              <a:tr h="19936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При закупках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для федеральных нужд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При закупках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для региональных и муниципальных нужд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1549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 u="sng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hlinkClick r:id="rId1"/>
                        </a:rPr>
                        <a:t>пункт 8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Правил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 u="sng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hlinkClick r:id="rId2"/>
                        </a:rPr>
                        <a:t>постановления Правительства РФ от 5 июня 2015 года № 553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 u="sng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hlinkClick r:id="rId3"/>
                        </a:rPr>
                        <a:t>пункт 10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Требований 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800" spc="-1" strike="noStrike" u="sng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hlinkClick r:id="rId4"/>
                        </a:rPr>
                        <a:t>постановления Правительства РФ от 5 июня 2015 года № 554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b="0" lang="ru-RU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
</a:t>
                      </a:r>
                      <a:endParaRPr b="0" lang="ru-RU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Изменения в  планы-графики закупок.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ч. 4, ч. 5, ч.13 ст.21 Закона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1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Случаи внесения изменений в план-график: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изменили план закупок;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изменились объем и стоимость товаров, работ или услуг и приобрести их по прежней НМЦК невозможно;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изменили дату начала закупки, сроки исполнения контракта, размер аванса, этапы оплаты;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поменяли сроки, в которые заказчик будет поставлять товары, работы или услуги;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изменили способ, которым определите поставщика;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отменили закупку;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используете экономию от закупок или сэкономили средства в рамках бюджетных ассигнований;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получили предписание органа контроля, определенного ст.99 Закона;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решили изменить план-график по результатам общественного обсуждения;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возникли обстоятельства, которые не могли предвидеть на дату утверждения плана-графика.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П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ланы-графики закупок. ч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.11 ст.21 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1.6. Статьи 7.30 КоАП РФ предусмотрена административная ответственность должностного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размещение в ЕИС: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извещения об осуществлении закупки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направление приглашения принять участие в определении поставщика (подрядчика, исполнителя)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случае, если информация о такой закупке не включена в план-график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должностных лиц в размере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30 тысяч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рублей.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в размере тридцати тысяч рублей.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П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ланы-графики закупок. 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Ч.12 ст.21 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1" lang="ru-RU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1.7. Статьи 7.30 КоАП РФ предусмотрена административная ответственность должностного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размещение в ЕИС: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извещения об осуществлении закупки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направление приглашения принять участие в определении поставщика (подрядчика, исполнителя)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случае, если было вынесено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предписание о признании такой закупки необоснованной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и нарушение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устранено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штрафа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должностных лиц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размере тридцати тысяч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рублей.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в размере тридцати тысяч рублей.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Определение поставщика. 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ч.1 ст.64, ч.1 ст.73 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Установлены факты утверждения должностными лицами Заказчиков документаций об аукционе, определение содержания извещений о проведении запроса котировок с нарушением требований, предусмотренных Федеральным законом.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Согласно п. 1 ч. 1 ст. 33 Закона  описание объекта закупки должно носить объективный характер,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-По СМП требуют не только декларацию, но и документы подтверждающие соответствие,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-п.1 ч.1 ст. 31 Закона устанавливают  требования к участнику  в соответствии с законодательством, но не указывают исчерпывающий перечень документов, подтверждающий соответствие,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Возможность одностороннего отказа неоднозначно определена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Порядок приемки и сроки осуществления приемки, порядок и сроки оформления результатов приемки  не указаны в контракте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Срок действия банковской гарантии должен превышать срок действия контракта не менее чем на один месяц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Срок оплаты не соответствует Закону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Нарушение влечет административную ответственность, предусмотренную ч.4.2 статьи 7.30 КоАП РФ в виде наложения административного штрафа на должностных лиц заказчика в размере 3 тыс. руб.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39640" y="274680"/>
            <a:ext cx="8146800" cy="2865960"/>
          </a:xfrm>
          <a:prstGeom prst="rect">
            <a:avLst/>
          </a:prstGeom>
          <a:gradFill>
            <a:gsLst>
              <a:gs pos="0">
                <a:srgbClr val="bfd4fe"/>
              </a:gs>
              <a:gs pos="100000">
                <a:srgbClr val="e5ef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Постановлением Правительства Ярославской области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от 22.12.2016 №1320-п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создана контрольно-ревизионная инспекция Ярославской области с 01.01.2017: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67640" y="3285000"/>
            <a:ext cx="8218800" cy="2840760"/>
          </a:xfrm>
          <a:prstGeom prst="rect">
            <a:avLst/>
          </a:prstGeom>
          <a:gradFill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орган, уполномоченный на осуществление контроля в сфере закупок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орган внутреннего государственного финансового контроля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Определение поставщика.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ч.1 ст. 34, ч.2 ст.70 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Установлены факты нарушения законодательства при заключении контрактов не на условиях, указанных в документации о закупке.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 статьи 7.32 КоАП РФ  предусмотрена административная ответственность должностного лица Заказчика за заключение контракта с нарушением условий исполнения контракта.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 в размере 1% НМЦ не менее 5 тыс.руб. и не более 30 тыс. руб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 Экспертиза поставленного товара, выполненной работы, оказанной услуги ч.4, 4.1 ст.94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8 Статьи 7.32 КоАП РФ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 несоблюдение требований о проведении экспертизы 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поставленного товара, результатов выполненной работы, оказанной услуги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отдельных этапов исполнения контракта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случае, если к проведению такой экспертизы заказчик обязан привлечь экспертов, экспертные организации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в размере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 тысяч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рублей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68360" y="333360"/>
            <a:ext cx="8229240" cy="122292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 Приемка</a:t>
            </a:r>
            <a:r>
              <a:rPr b="0" lang="ru-RU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поставленного товара,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выполненной работы, оказанной услуги 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ч.7, 8 ст.94 </a:t>
            </a:r>
            <a:r>
              <a:rPr b="1" lang="ru-RU" sz="2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9 Статьи 7.32 КоАП РФ предусмотрена административная ответственность должностного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несоставление </a:t>
            </a:r>
            <a:r>
              <a:rPr b="0" lang="ru-RU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1"/>
              </a:rPr>
              <a:t>документов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о приемке поставленного товара, выполненной работы (ее результатов), оказанной услуги или отдельных этапов поставки товара, выполнения работы, оказания услуги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либо ненаправление мотивированного отказа от подписания таких документов в случае отказа от их подписания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размере 20 тысяч рублей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Приемка поставленного товара, выполненной работы, оказанной услуги ч.2 ст.94 </a:t>
            </a:r>
            <a:r>
              <a:rPr b="1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68360" y="1600200"/>
            <a:ext cx="8218080" cy="4708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10 Статьи 7.32 КоАП РФ предусмотрена административная ответственность должностного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лица за: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приемку поставленного товара, выполненной работы (ее результатов), оказанной услуги или отдельного этапа исполнения контракта в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случае несоответствия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этих товара, работы, услуги либо результатов выполненных работ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условиям контракта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если выявленное несоответствие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устранено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поставщиком (подрядчиком, исполнителем)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привело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 дополнительному расходованию средств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соответствующего бюджета бюджетной системы Российской Федерации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уменьшению количества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поставляемых товаров, объема выполняемых работ, оказываемых услуг для обеспечения государственных и муниципальных нужд,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влечет наложение административного штрафа на должностных лиц в размере 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 20 тысяч до 50 тысяч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рублей.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ст. 34, ст.95 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Установлены факты изменения условий контракта, не предусмотренные документацией о закупке и ст.95 Закона.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4 статьи 7.32 КоАП РФ  предусмотрена административная ответственность должностного лица Заказчика за изменение условий контракта, если изменение не предусмотрено законодательством.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 в размере 20 тысяч рублей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 контрактов.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3749040" y="1600920"/>
            <a:ext cx="4937400" cy="215424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2320" rIns="22320" tIns="22320" bIns="22320"/>
          <a:p>
            <a:pPr lvl="1" marL="285840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Ст. 103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ПП РФ 28.11.2013 №1084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457200" y="1600920"/>
            <a:ext cx="3291480" cy="21542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63800" rIns="163800" tIns="82080" bIns="82080" anchor="ctr"/>
          <a:p>
            <a:pPr algn="ctr">
              <a:lnSpc>
                <a:spcPct val="90000"/>
              </a:lnSpc>
            </a:pPr>
            <a:r>
              <a:rPr b="0" lang="ru-RU" sz="4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Реестр контрактов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3749040" y="3970800"/>
            <a:ext cx="4937400" cy="215424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2320" rIns="22320" tIns="22320" bIns="22320"/>
          <a:p>
            <a:pPr lvl="1" marL="285840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Ст.94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285840" indent="-28548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ru-RU" sz="3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ПП РФ от 28.11.2013 №1093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457200" y="3970800"/>
            <a:ext cx="3291480" cy="21542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63800" rIns="163800" tIns="82080" bIns="82080" anchor="ctr"/>
          <a:p>
            <a:pPr algn="ctr">
              <a:lnSpc>
                <a:spcPct val="90000"/>
              </a:lnSpc>
            </a:pPr>
            <a:r>
              <a:rPr b="0" lang="ru-RU" sz="43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Реестр отчетов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 Реестр контрактов.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ч.3 ст.103 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соответствии с </a:t>
            </a:r>
            <a:r>
              <a:rPr b="1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п.13 ч.2 ст.103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 в реестр контрактов включается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документ о приемке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случае принятия решения о приемке поставленного товара,  выполненной работы , оказанной услуги.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Согласно ч. 3 ст. 103 Закона  указанная в п.8, 10, 11 и </a:t>
            </a:r>
            <a:r>
              <a:rPr b="1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13</a:t>
            </a:r>
            <a:r>
              <a:rPr b="0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ч.2 ст.103 Закона информация и документы направляются заказчиками в реестр контрактов в течение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трех рабочих дней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 даты </a:t>
            </a:r>
            <a:r>
              <a:rPr b="1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соответственно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изменения контракта, исполнения контракта, расторжения контракта, </a:t>
            </a:r>
            <a:r>
              <a:rPr b="1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приемки поставленного товара</a:t>
            </a:r>
            <a:r>
              <a:rPr b="0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b="1" lang="ru-RU" sz="3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выполненной работы, оказанной услуги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Частью 2 статьи 7.31 Кодекса Российской Федерации об административных правонарушениях (далее – КоАП РФ)  предусмотрена административная ответственность должностного лица заказчика за ненаправление, несвоевременное направление, направление недостоверной  информации (сведений) и (или) документов в реестр контрактов.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 – 20 тыс.руб.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 Реестр отчетов ЕИС. ч.11   ст.94  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Установлены факты размещения в единой информационной системе в сфере закупок отчета об исполнении государственного (муниципального) контракта и (или) о результатах отдельного этапа его исполнения с нарушением порядка и сроков его размещения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Отчеты об исполнении (расторжении) контрактов и (или) о результатах отдельного этапа его исполнения  не размещены или размещены не в установленный срок 7 рабочих дней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Размещение должностным лицом заказчика в единой информационной системе в сфере закупок информации и документов, подлежащих размещению с нарушением требований, предусмотренных законодательством Российской Федерации о контрактной системе в сфере закупок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содержат признаки состава административного правонарушения, предусмотренного ч. 1.4 ст. 7.30 КоАП РФ.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Штраф – 15 тысяч рублей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Исполнение. Реестр отчетов ЕИС ч.11 ст.94  </a:t>
            </a: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соответствии с ч.11 ст.94 Закона постановлением Правительства РФ от 28.11.2013 N 1093 утверждено Положение, которое устанавливает порядок и сроки подготовки, размещения отчета об исполнении государственного (муниципального) контракта и (или) о результатах отдельного этапа его исполнения в единой информационной системе в сфере закупок, содержащего информацию, предусмотренную частью 9 статьи 94 Закона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Письма Минэкономразвития РФ: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 10.04.2015 №Д28и-1018, от 19.05.2015 №Д28и-1255,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 13.05.2015 №Д28и-1341, от 27.05.2015 №Д28и-1349, от 29.05.2015 №Д28и-1378, от 29.05.2015 №Д28и-1395, от 01.06.2015 №Д28и-1496, от 03.08.2015 №Д28и-2326, от 13.10.2016 №Д28и-2653, от 25.10.2016 №Д28и-2907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67640" y="2205000"/>
            <a:ext cx="8208720" cy="258768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2"/>
          <a:fontRef idx="minor"/>
        </p:style>
        <p:txBody>
          <a:bodyPr lIns="167760" rIns="167760" tIns="167760" bIns="167760" anchor="ctr"/>
          <a:p>
            <a:pPr algn="ctr">
              <a:lnSpc>
                <a:spcPct val="9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СПАСИБО ЗА ВНИМАНИЕ 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39640" y="836640"/>
            <a:ext cx="8208720" cy="852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ru-RU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755640" y="825480"/>
            <a:ext cx="4246920" cy="4246920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1">
                  <a:shade val="50000"/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accent1">
                  <a:shade val="5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p:spPr>
        <p:style>
          <a:lnRef idx="0"/>
          <a:fillRef idx="0"/>
          <a:effectRef idx="3"/>
          <a:fontRef idx="minor"/>
        </p:style>
      </p:sp>
      <p:sp>
        <p:nvSpPr>
          <p:cNvPr id="89" name="CustomShape 3"/>
          <p:cNvSpPr/>
          <p:nvPr/>
        </p:nvSpPr>
        <p:spPr>
          <a:xfrm>
            <a:off x="2879280" y="825480"/>
            <a:ext cx="5487120" cy="4246920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/>
          </a:gradFill>
          <a:ln>
            <a:solidFill>
              <a:schemeClr val="accent2">
                <a:shade val="95000"/>
                <a:satMod val="105000"/>
              </a:schemeClr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141120" rIns="141120" tIns="141120" bIns="3114360" anchor="ctr"/>
          <a:p>
            <a:pPr algn="ctr">
              <a:lnSpc>
                <a:spcPct val="90000"/>
              </a:lnSpc>
            </a:pPr>
            <a:r>
              <a:rPr b="0" lang="ru-RU" sz="3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1498680" y="2099880"/>
            <a:ext cx="2760480" cy="2760480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51000"/>
                  <a:satMod val="130000"/>
                </a:schemeClr>
              </a:gs>
              <a:gs pos="8000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p:spPr>
        <p:style>
          <a:lnRef idx="0"/>
          <a:fillRef idx="0"/>
          <a:effectRef idx="3"/>
          <a:fontRef idx="minor"/>
        </p:style>
      </p:sp>
      <p:sp>
        <p:nvSpPr>
          <p:cNvPr id="91" name="CustomShape 5"/>
          <p:cNvSpPr/>
          <p:nvPr/>
        </p:nvSpPr>
        <p:spPr>
          <a:xfrm>
            <a:off x="2879280" y="2133000"/>
            <a:ext cx="5487120" cy="2760480"/>
          </a:xfrm>
          <a:prstGeom prst="rect">
            <a:avLst/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shade val="50000"/>
                <a:hueOff val="240958"/>
                <a:satOff val="-5040"/>
                <a:lumOff val="28042"/>
                <a:alphaOff val="0"/>
              </a:schemeClr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/>
          <a:fillRef idx="0"/>
          <a:effectRef idx="2"/>
          <a:fontRef idx="minor"/>
        </p:style>
        <p:txBody>
          <a:bodyPr lIns="141120" rIns="141120" tIns="141120" bIns="1627560" anchor="ctr"/>
          <a:p>
            <a:pPr algn="ctr">
              <a:lnSpc>
                <a:spcPct val="90000"/>
              </a:lnSpc>
            </a:pPr>
            <a:r>
              <a:rPr b="0" lang="ru-RU" sz="3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Определение поставщика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2242080" y="3373920"/>
            <a:ext cx="1273680" cy="1273680"/>
          </a:xfrm>
          <a:prstGeom prst="pie">
            <a:avLst>
              <a:gd name="adj1" fmla="val 5400000"/>
              <a:gd name="adj2" fmla="val 16200000"/>
            </a:avLst>
          </a:prstGeom>
          <a:gradFill>
            <a:gsLst>
              <a:gs pos="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51000"/>
                  <a:satMod val="130000"/>
                </a:schemeClr>
              </a:gs>
              <a:gs pos="8000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50000"/>
                  <a:hueOff val="240958"/>
                  <a:satOff val="-5040"/>
                  <a:lumOff val="28042"/>
                  <a:alphaOff val="0"/>
                  <a:shade val="94000"/>
                  <a:satMod val="135000"/>
                </a:schemeClr>
              </a:gs>
            </a:gsLst>
            <a:lin ang="162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p:spPr>
        <p:style>
          <a:lnRef idx="0"/>
          <a:fillRef idx="0"/>
          <a:effectRef idx="3"/>
          <a:fontRef idx="minor"/>
        </p:style>
      </p:sp>
      <p:sp>
        <p:nvSpPr>
          <p:cNvPr id="93" name="CustomShape 7"/>
          <p:cNvSpPr/>
          <p:nvPr/>
        </p:nvSpPr>
        <p:spPr>
          <a:xfrm>
            <a:off x="2879280" y="3373920"/>
            <a:ext cx="5487120" cy="12736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/>
          </a:gradFill>
          <a:ln>
            <a:solidFill>
              <a:schemeClr val="accent2">
                <a:shade val="95000"/>
                <a:satMod val="105000"/>
              </a:schemeClr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141120" rIns="141120" tIns="141120" bIns="141120" anchor="ctr"/>
          <a:p>
            <a:pPr algn="ctr">
              <a:lnSpc>
                <a:spcPct val="90000"/>
              </a:lnSpc>
            </a:pPr>
            <a:r>
              <a:rPr b="0" lang="ru-RU" sz="3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Исполнение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gradFill>
            <a:gsLst>
              <a:gs pos="0">
                <a:srgbClr val="bec9e5"/>
              </a:gs>
              <a:gs pos="100000">
                <a:srgbClr val="00224d"/>
              </a:gs>
            </a:gsLst>
            <a:path path="circle"/>
          </a:gra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закупок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Осуществляется при формировании плана закупок и плана-графика закупок и заключается в установлении соответствия планируемой закупки целям осуществления закупки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(ст. 13 Закона):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indent="4572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достижения целей  и реализации мероприятий, предусмотренных государственными программами РФ и субъектов Российской Федерации (в том числе региональными целевыми программами, иными документами стратегического и программно-целевого планирования субъектов Российской Федерации), муниципальными программами;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выполнения функций и полномочий государственных органов, органов управления территориальными внебюджетными фондами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gradFill>
            <a:gsLst>
              <a:gs pos="0">
                <a:srgbClr val="bec9e5"/>
              </a:gs>
              <a:gs pos="100000">
                <a:srgbClr val="00224d"/>
              </a:gs>
            </a:gsLst>
            <a:path path="circle"/>
          </a:gra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закупок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12680" y="1628640"/>
            <a:ext cx="6994800" cy="45255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tint val="40000"/>
              <a:hueOff val="0"/>
              <a:satOff val="0"/>
              <a:lumOff val="0"/>
              <a:alphaOff val="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399240" y="2986560"/>
            <a:ext cx="2651760" cy="1810080"/>
          </a:xfrm>
          <a:prstGeom prst="roundRect">
            <a:avLst>
              <a:gd name="adj" fmla="val 16667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14480" rIns="114480" tIns="114480" bIns="114480" anchor="ctr"/>
          <a:p>
            <a:pPr algn="ctr">
              <a:lnSpc>
                <a:spcPct val="90000"/>
              </a:lnSpc>
            </a:pPr>
            <a:r>
              <a:rPr b="0" lang="ru-R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Программа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3184200" y="2986560"/>
            <a:ext cx="2651760" cy="1810080"/>
          </a:xfrm>
          <a:prstGeom prst="roundRect">
            <a:avLst>
              <a:gd name="adj" fmla="val 16667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14480" rIns="114480" tIns="114480" bIns="114480" anchor="ctr"/>
          <a:p>
            <a:pPr algn="ctr">
              <a:lnSpc>
                <a:spcPct val="90000"/>
              </a:lnSpc>
            </a:pPr>
            <a:r>
              <a:rPr b="0" lang="ru-R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Мероприятие программы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5968800" y="2986560"/>
            <a:ext cx="2651760" cy="1810080"/>
          </a:xfrm>
          <a:prstGeom prst="roundRect">
            <a:avLst>
              <a:gd name="adj" fmla="val 16667"/>
            </a:avLst>
          </a:prstGeom>
          <a:solidFill>
            <a:schemeClr val="accent2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14480" rIns="114480" tIns="114480" bIns="114480" anchor="ctr"/>
          <a:p>
            <a:pPr algn="ctr">
              <a:lnSpc>
                <a:spcPct val="90000"/>
              </a:lnSpc>
            </a:pPr>
            <a:r>
              <a:rPr b="0" lang="ru-RU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Закупка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gradFill>
            <a:gsLst>
              <a:gs pos="0">
                <a:srgbClr val="bec9e5"/>
              </a:gs>
              <a:gs pos="100000">
                <a:srgbClr val="00224d"/>
              </a:gs>
            </a:gsLst>
            <a:path path="circle"/>
          </a:gra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закупок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395640" y="155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Постановление Правительства Российской Федерации от 05.06.2015 № 555 «ОБ УСТАНОВЛЕНИИ ПОРЯДКА ОБОСНОВАНИЯ ЗАКУПОК ТОВАРОВ, РАБОТ И УСЛУГ ДЛЯ ОБЕСПЕЧЕНИЯ ГОСУДАРСТВЕННЫХ И МУНИЦИПАЛЬНЫХ НУЖД И ФОРМ ТАКОГО ОБОСНОВАНИЯ»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Порядок формирования, утверждения и ведения планов закупок товаров, работ, услуг для обеспечения нужд ЯО, утвержден постановлением Правительства ЯО от 17.12.2014 №1321-п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gradFill>
            <a:gsLst>
              <a:gs pos="0">
                <a:srgbClr val="bec9e5"/>
              </a:gs>
              <a:gs pos="100000">
                <a:srgbClr val="00224d"/>
              </a:gs>
            </a:gsLst>
            <a:path path="circle"/>
          </a:gra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закупок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Письмо Министерства экономического развития РФ от 23 ноября 2015 г. N Д28и-3527 «О порядке обоснования закупок»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Приказ Министерства финансов РФ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 01.07.2013 №65н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(целевые статьи расходов обеспечивают привязку бюджетных ассигнований к ГП, подпрограммам, основным мероприятиям)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gradFill>
            <a:gsLst>
              <a:gs pos="0">
                <a:srgbClr val="bec9e5"/>
              </a:gs>
              <a:gs pos="100000">
                <a:srgbClr val="00224d"/>
              </a:gs>
            </a:gsLst>
            <a:path path="circle"/>
          </a:gradFill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закупок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395640" y="162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Планы закупок содержат приложение «Обоснование закупок товаров, работ, услуг для обеспечения государственных и муниципальных нужд при формировании и утверждении плана закупок».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Планы закупок формируются исходы из целей осуществления закупки с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учетом положений ст.13 Закона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 обосновании закупки Заказчики обязаны указать в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графе 4 формы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обоснования закупок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наименование государственной (муниципальной) программы субъекта Российской Федерации (в том числе целевой программы, ведомственной программы, иного документа стратегического и программно-целевого планирования субъекта Российской Федерации) :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Например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Территориальная программа государственных гарантий бесплатного оказания населению Ярославской области медицинской помощи на 2017 год и на плановый период 2018 и 2019 годов, утвержденная  постановлением Правительства Ярославской области от 30.12.2016 № 1369-п;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Государственная программа «Развитие здравоохранения Ярославской области на 2013-2020 годы» , утвержденная постановлением Правительства ЯО от  13.08.2013 N 1018-п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Перечень подпрограмм: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ОЦП «Развитие материально-технической базы медицинских организаций Ярославской области» на 2016 – 2020 годы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РЦП «Улучшение кадрового обеспечения государственных медицинских организаций Ярославской области» на 2013-2017 годы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b="0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Ведомственная целевая программа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департамента здравоохранения и фармации Ярославской области</a:t>
            </a:r>
            <a:r>
              <a:rPr b="0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соответствующий год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 обосновании закупки по ВЦП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департамента здравоохранения и фармации Ярославской области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соответствующий год Заказчики обязаны указать в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графе 5 формы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обоснования закупок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наименование мероприятий подпрограммы: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П.1.2.7. мероприятий ВЦП «</a:t>
            </a:r>
            <a:r>
              <a:rPr b="0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Проведение капитального ремонта медицинских организаций, оказывающих первичную медико-санитарную помощь»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П.1.2.11. мероприятий ВЦП «Расходы по обеспечению противопожарных мероприятий в медицинских организациях, оказывающих первичную медико-санитарную помощь»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в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графе 6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формы обоснования закупок </a:t>
            </a: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указать, обоснование соответствия объекта и (или) объектов закупки мероприятию государственной (муниципальной) программы, функциям, полномочиям. Например, </a:t>
            </a:r>
            <a:r>
              <a:rPr b="0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осуществляется  в целях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реализации п.1.2.7 </a:t>
            </a:r>
            <a:r>
              <a:rPr b="1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 п.1.2..11  </a:t>
            </a:r>
            <a:r>
              <a:rPr b="1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ВЦП департамента здравоохранения и фармации Ярославской области</a:t>
            </a:r>
            <a:r>
              <a:rPr b="0" lang="ru-RU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на соответствующий год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68360" y="333360"/>
            <a:ext cx="8229240" cy="1142640"/>
          </a:xfrm>
          <a:prstGeom prst="rect">
            <a:avLst/>
          </a:prstGeom>
          <a:gradFill>
            <a:gsLst>
              <a:gs pos="0">
                <a:srgbClr val="5e7cc4"/>
              </a:gs>
              <a:gs pos="100000">
                <a:srgbClr val="00295c"/>
              </a:gs>
            </a:gsLst>
            <a:path path="circle"/>
          </a:gradFill>
          <a:ln w="25560">
            <a:solidFill>
              <a:srgbClr val="3a5f8b"/>
            </a:solidFill>
            <a:round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Планирование. Обоснование объекта закупки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ч.2 ст.18 </a:t>
            </a:r>
            <a:r>
              <a:rPr b="1" lang="ru-RU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Закона.</a:t>
            </a: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отдельных случаях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соответствии с подпунктом «а» пункта 4 Правил обоснования закупок товаров, работ, услуг для обеспечения государственных и муниципальных нужд, утвержденных постановлением Правительства Российской Федерации от 05.06.2015 № 555: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в графе 4 формы обоснования закупок,  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 невозможности указать на какой либо  документ стратегического и программно-целевого планирования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рекомендуем указать 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«непрограммное мероприятие».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в графе 5 формы обоснования закупок указать, например, 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 на оказание государственных  (муниципальных) услуг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 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выполнение функций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 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обеспечение деятельности.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в графе 6 формы обоснования закупок указать, обоснование соответствия объекта и (или) объектов закупки мероприятию государственной (муниципальной) программы, функциям, полномочиям например,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указывается, каким образом осуществление закупки именно такого товара, работы или услуги будет способствовать реализации соответствующего мероприятия, функций и полномочий.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заполнение граф считается нарушением.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2746</TotalTime>
  <Application>LibreOffice/5.1.2.2$Windows_x86 LibreOffice_project/d3bf12ecb743fc0d20e0be0c58ca359301eb705f</Application>
  <Words>1967</Words>
  <Paragraphs>216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2013-10-23T17:58:30Z</dcterms:created>
  <dc:creator>econom</dc:creator>
  <dc:description/>
  <dc:language>ru-RU</dc:language>
  <cp:lastModifiedBy>Клюева Елена Владимировна</cp:lastModifiedBy>
  <dcterms:modified xsi:type="dcterms:W3CDTF">2017-06-16T05:37:40Z</dcterms:modified>
  <cp:revision>297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29</vt:i4>
  </property>
</Properties>
</file>