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8C7C93B-697E-4696-AAB9-AC64C1CEE9FE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909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3841920" y="9421920"/>
            <a:ext cx="2930040" cy="48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DD72DD4-F480-4B6A-8455-DEED522D976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2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677880" y="4710240"/>
            <a:ext cx="5425560" cy="44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3841920" y="9421920"/>
            <a:ext cx="2930040" cy="48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72231E8A-5D0B-4609-AE37-7C87DC9AD7F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3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677880" y="4710240"/>
            <a:ext cx="5425560" cy="44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841920" y="9421920"/>
            <a:ext cx="2930400" cy="48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0AE36650-7204-40BD-AF30-E1EAA360EF42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4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677880" y="4710240"/>
            <a:ext cx="5425920" cy="446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841920" y="9421920"/>
            <a:ext cx="2930400" cy="48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CA429EB1-B481-43BA-85D9-B8F7DD65080A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5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677880" y="4710240"/>
            <a:ext cx="5425920" cy="446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3841920" y="9421920"/>
            <a:ext cx="2930400" cy="48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EE8FD88-E5DF-41C0-99C6-A7A537DAB89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6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677880" y="4710240"/>
            <a:ext cx="5425920" cy="446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Рисунок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2920" cy="259200"/>
          </a:xfrm>
          <a:prstGeom prst="rect">
            <a:avLst/>
          </a:prstGeom>
          <a:ln>
            <a:noFill/>
          </a:ln>
        </p:spPr>
      </p:pic>
      <p:pic>
        <p:nvPicPr>
          <p:cNvPr id="7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2920" cy="906840"/>
          </a:xfrm>
          <a:prstGeom prst="rect">
            <a:avLst/>
          </a:prstGeom>
          <a:ln>
            <a:noFill/>
          </a:ln>
        </p:spPr>
      </p:pic>
      <p:pic>
        <p:nvPicPr>
          <p:cNvPr id="2" name="Picture 7"/>
          <p:cNvPicPr/>
          <p:nvPr/>
        </p:nvPicPr>
        <p:blipFill>
          <a:blip r:embed="rId17"/>
          <a:stretch/>
        </p:blipFill>
        <p:spPr>
          <a:xfrm>
            <a:off x="0" y="0"/>
            <a:ext cx="9142920" cy="2637360"/>
          </a:xfrm>
          <a:prstGeom prst="rect">
            <a:avLst/>
          </a:prstGeom>
          <a:ln>
            <a:noFill/>
          </a:ln>
        </p:spPr>
      </p:pic>
      <p:pic>
        <p:nvPicPr>
          <p:cNvPr id="3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2920" cy="25920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2920" cy="259200"/>
          </a:xfrm>
          <a:prstGeom prst="rect">
            <a:avLst/>
          </a:prstGeom>
          <a:ln>
            <a:noFill/>
          </a:ln>
        </p:spPr>
      </p:pic>
      <p:pic>
        <p:nvPicPr>
          <p:cNvPr id="41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2920" cy="90684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2920" cy="259200"/>
          </a:xfrm>
          <a:prstGeom prst="rect">
            <a:avLst/>
          </a:prstGeom>
          <a:ln>
            <a:noFill/>
          </a:ln>
        </p:spPr>
      </p:pic>
      <p:pic>
        <p:nvPicPr>
          <p:cNvPr id="79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2920" cy="90684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755360" y="2132856"/>
            <a:ext cx="737928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Управление Федеральной антимонопольной службы </a:t>
            </a:r>
            <a:endParaRPr lang="ru-RU" sz="2000" b="1" strike="noStrike" spc="-1" dirty="0" smtClean="0">
              <a:solidFill>
                <a:srgbClr val="006666"/>
              </a:solidFill>
              <a:uFill>
                <a:solidFill>
                  <a:srgbClr val="FFFFFF"/>
                </a:solidFill>
              </a:uFill>
              <a:latin typeface="Times New Roman"/>
              <a:ea typeface="ＭＳ Ｐゴシック"/>
            </a:endParaRPr>
          </a:p>
          <a:p>
            <a:pPr algn="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по </a:t>
            </a:r>
            <a:r>
              <a:rPr lang="ru-RU" sz="2000" b="1" strike="noStrike" spc="-1" dirty="0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Ярославской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0" y="2997000"/>
            <a:ext cx="9142920" cy="148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399240" y="3058560"/>
            <a:ext cx="855432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angal"/>
              </a:rPr>
              <a:t>Проблемные вопросы применения Закона о закупках товаров, работ и услуг отдельными видами юридических лиц</a:t>
            </a:r>
            <a:endParaRPr lang="ru-RU" sz="1800" b="0" strike="noStrike" spc="-1" dirty="0">
              <a:solidFill>
                <a:srgbClr val="0F282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5025888" y="5661248"/>
            <a:ext cx="3950640" cy="91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Гаврилов С.В.</a:t>
            </a:r>
          </a:p>
          <a:p>
            <a:pPr>
              <a:lnSpc>
                <a:spcPct val="100000"/>
              </a:lnSpc>
            </a:pPr>
            <a:r>
              <a:rPr lang="ru-RU" spc="-1" dirty="0" smtClean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Заместитель начальника отдела</a:t>
            </a:r>
          </a:p>
          <a:p>
            <a:pPr>
              <a:lnSpc>
                <a:spcPct val="100000"/>
              </a:lnSpc>
            </a:pPr>
            <a:r>
              <a:rPr lang="ru-RU" spc="-1" dirty="0" smtClean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контроля органов власти и рекламы</a:t>
            </a:r>
            <a:endParaRPr lang="ru-RU" sz="1800" b="0" strike="noStrike" spc="-1" dirty="0">
              <a:solidFill>
                <a:srgbClr val="0F282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0" y="38160"/>
            <a:ext cx="914364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r"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показатели в динамике</a:t>
            </a:r>
            <a:endParaRPr lang="ru-RU" sz="1800" b="0" strike="noStrike" spc="-1" dirty="0">
              <a:solidFill>
                <a:srgbClr val="0F282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1B973E21-9C87-4FFB-8D78-088EA76FE9B5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9" name="Table 5"/>
          <p:cNvGraphicFramePr/>
          <p:nvPr>
            <p:extLst>
              <p:ext uri="{D42A27DB-BD31-4B8C-83A1-F6EECF244321}">
                <p14:modId xmlns:p14="http://schemas.microsoft.com/office/powerpoint/2010/main" val="2555608939"/>
              </p:ext>
            </p:extLst>
          </p:nvPr>
        </p:nvGraphicFramePr>
        <p:xfrm>
          <a:off x="1" y="544263"/>
          <a:ext cx="9144000" cy="6066152"/>
        </p:xfrm>
        <a:graphic>
          <a:graphicData uri="http://schemas.openxmlformats.org/drawingml/2006/table">
            <a:tbl>
              <a:tblPr/>
              <a:tblGrid>
                <a:gridCol w="6582264"/>
                <a:gridCol w="1209516"/>
                <a:gridCol w="1352220"/>
              </a:tblGrid>
              <a:tr h="487424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Показатель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2016 год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 квартал 2017 года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65687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Рассмотрено жалоб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92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49155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Признано обоснованными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13473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исполненных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17877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Выдано постановлений о применении мер административной ответственности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Отменено соответствующих постановлений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7346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подлежащих к взысканию штрафных санкций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254 </a:t>
                      </a:r>
                      <a:r>
                        <a:rPr lang="ru-RU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1,470  </a:t>
                      </a:r>
                      <a:r>
                        <a:rPr lang="ru-RU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41552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Поступило обращений о включении в РНП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Включено в РНП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890665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Обжаловано в суд комиссионных решений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Отменено решений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44280"/>
            <a:ext cx="9143640" cy="60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нарушения за 2016 год</a:t>
            </a:r>
            <a:endParaRPr lang="ru-RU" sz="1800" b="0" strike="noStrike" spc="-1" dirty="0">
              <a:solidFill>
                <a:srgbClr val="0F282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9397DE4C-F5BC-4D16-B052-B37B0B938CAE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4" name="Table 5"/>
          <p:cNvGraphicFramePr/>
          <p:nvPr>
            <p:extLst>
              <p:ext uri="{D42A27DB-BD31-4B8C-83A1-F6EECF244321}">
                <p14:modId xmlns:p14="http://schemas.microsoft.com/office/powerpoint/2010/main" val="926428710"/>
              </p:ext>
            </p:extLst>
          </p:nvPr>
        </p:nvGraphicFramePr>
        <p:xfrm>
          <a:off x="0" y="1036800"/>
          <a:ext cx="9036496" cy="5543280"/>
        </p:xfrm>
        <a:graphic>
          <a:graphicData uri="http://schemas.openxmlformats.org/drawingml/2006/table">
            <a:tbl>
              <a:tblPr/>
              <a:tblGrid>
                <a:gridCol w="6171786"/>
                <a:gridCol w="1479371"/>
                <a:gridCol w="1385339"/>
              </a:tblGrid>
              <a:tr h="833252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Тип нарушения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2016 год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2017 год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99393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арушения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в части размещения информации в единой информационной системе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227572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Предъявление к участникам закупки требования о предоставлении документов не предусмотренных документацией о закупке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565376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Осуществление заказчиками закупки в отсутствие утвержденного и размещенного на официальном сайте положения о закупке и без применения положений 44-ФЗ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17687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Иные нарушения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44280"/>
            <a:ext cx="9144000" cy="60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r"/>
            <a:r>
              <a:rPr lang="ru-RU" sz="3200" b="1" strike="noStrike" spc="-1" dirty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Основные нарушения КоАП РФ за 2016 год</a:t>
            </a:r>
            <a:endParaRPr lang="ru-RU" sz="2400" b="0" strike="noStrike" spc="-1" dirty="0">
              <a:solidFill>
                <a:srgbClr val="0F282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/>
            <a:fld id="{96B2785B-361E-4071-BC90-2E46B8C4921A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fld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2428920" y="4653000"/>
            <a:ext cx="6715080" cy="206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685800" y="1600200"/>
            <a:ext cx="7848720" cy="13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9" name="Table 5"/>
          <p:cNvGraphicFramePr/>
          <p:nvPr>
            <p:extLst>
              <p:ext uri="{D42A27DB-BD31-4B8C-83A1-F6EECF244321}">
                <p14:modId xmlns:p14="http://schemas.microsoft.com/office/powerpoint/2010/main" val="1026082525"/>
              </p:ext>
            </p:extLst>
          </p:nvPr>
        </p:nvGraphicFramePr>
        <p:xfrm>
          <a:off x="111240" y="984240"/>
          <a:ext cx="8820000" cy="5598236"/>
        </p:xfrm>
        <a:graphic>
          <a:graphicData uri="http://schemas.openxmlformats.org/drawingml/2006/table">
            <a:tbl>
              <a:tblPr/>
              <a:tblGrid>
                <a:gridCol w="5324856"/>
                <a:gridCol w="2088232"/>
                <a:gridCol w="1406912"/>
              </a:tblGrid>
              <a:tr h="716568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Состав правонарушения</a:t>
                      </a:r>
                      <a:endParaRPr lang="ru-RU" sz="16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Количество выданных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постановлений</a:t>
                      </a:r>
                      <a:endParaRPr lang="ru-RU" sz="16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6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Сумма штрафов (наложено)</a:t>
                      </a:r>
                      <a:endParaRPr lang="ru-RU" sz="16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277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1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Осуществление закупки товаров, работ, услуг в случае, если такая закупка в соответствии с законодательством Российской Федерации в сфере закупок товаров, работ, услуг отдельными видами юридических лиц должна осуществляться в электронной форме, в иной форме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0209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4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Нарушение предусмотренных законодательством Российской Федерации в сфере закупок сроков размещения в единой информационной системе информации о закупке, размещение которой предусмотрено законодательством Российской Федерации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25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5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Неразмещение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в единой информационной системе в сфере закупок информации о закупке, размещение которой предусмотрено законодательством Российской Федерации 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170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24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7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Несоблюдение предусмотренных законодательством Российской Федерации в сфере закупок требований к содержанию извещений о закупке товаров, работ, услуг и (или) документации о закупке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575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8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Предъявление требований к участникам закупок, к закупаемым товарам, работам, услугам и (или) к условиям договора либо оценка и (или) сопоставление заявок на участие в закупке по критериям и в порядке, которые не указаны в документации о закупке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39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44280"/>
            <a:ext cx="9144000" cy="60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r"/>
            <a:r>
              <a:rPr lang="ru-RU" sz="3200" b="1" strike="noStrike" spc="-1" dirty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Основные нарушения КоАП РФ за 2017 год</a:t>
            </a:r>
            <a:endParaRPr lang="ru-RU" sz="2400" b="0" strike="noStrike" spc="-1" dirty="0">
              <a:solidFill>
                <a:srgbClr val="0F282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/>
            <a:fld id="{CEFBDBD9-2FA7-41BA-B3CF-577CFF45D40D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fld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2428920" y="4653000"/>
            <a:ext cx="6715080" cy="206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685800" y="1600200"/>
            <a:ext cx="7848720" cy="13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4" name="Table 5"/>
          <p:cNvGraphicFramePr/>
          <p:nvPr>
            <p:extLst>
              <p:ext uri="{D42A27DB-BD31-4B8C-83A1-F6EECF244321}">
                <p14:modId xmlns:p14="http://schemas.microsoft.com/office/powerpoint/2010/main" val="2702431163"/>
              </p:ext>
            </p:extLst>
          </p:nvPr>
        </p:nvGraphicFramePr>
        <p:xfrm>
          <a:off x="111240" y="984240"/>
          <a:ext cx="8820000" cy="5471711"/>
        </p:xfrm>
        <a:graphic>
          <a:graphicData uri="http://schemas.openxmlformats.org/drawingml/2006/table">
            <a:tbl>
              <a:tblPr/>
              <a:tblGrid>
                <a:gridCol w="5456160"/>
                <a:gridCol w="1956928"/>
                <a:gridCol w="1406912"/>
              </a:tblGrid>
              <a:tr h="788576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Состав правонарушения</a:t>
                      </a:r>
                      <a:endParaRPr lang="ru-RU" sz="16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Количество выданных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постановлений</a:t>
                      </a:r>
                      <a:endParaRPr lang="ru-RU" sz="16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Сумма штрафов (наложено)</a:t>
                      </a:r>
                      <a:endParaRPr lang="ru-RU" sz="16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277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1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Осуществление закупки товаров, работ, услуг в случае, если такая закупка в соответствии с законодательством Российской Федерации в сфере закупок товаров, работ, услуг отдельными видами юридических лиц должна осуществляться в электронной форме, в иной форме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0209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4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Нарушение предусмотренных законодательством Российской Федерации в сфере закупок сроков размещения в единой информационной системе информации о закупке, размещение которой предусмотрено законодательством Российской Федерации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395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05398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5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Неразмещение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в единой информационной системе в сфере закупок информации о закупке, размещение которой предусмотрено законодательством Российской Федерации 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1,040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7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Несоблюдение предусмотренных законодательством Российской Федерации в сфере закупок требований к содержанию извещений о закупке товаров, работ, услуг и (или) документации о закупке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575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Часть 8 статьи 7.32.3 КоАП РФ</a:t>
                      </a:r>
                      <a:endParaRPr lang="ru-RU" sz="1600" b="1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Предъявление требований к участникам закупок, к закупаемым товарам, работам, услугам и (или) к условиям договора либо оценка и (или) сопоставление заявок на участие в закупке по критериям и в порядке, которые не указаны в документации о закупке</a:t>
                      </a:r>
                      <a:endParaRPr lang="ru-RU" sz="14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тыс.руб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995736" y="1628800"/>
            <a:ext cx="7345440" cy="100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ru-RU" sz="4000" b="1" strike="noStrike" spc="-1" dirty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СПАСИБО ЗА ВНИМАНИЕ!</a:t>
            </a:r>
            <a:r>
              <a:rPr lang="en-US" sz="2000" b="1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 </a:t>
            </a:r>
            <a:endParaRPr lang="ru-RU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6" name="Picture 2"/>
          <p:cNvPicPr/>
          <p:nvPr/>
        </p:nvPicPr>
        <p:blipFill>
          <a:blip r:embed="rId3"/>
          <a:stretch/>
        </p:blipFill>
        <p:spPr>
          <a:xfrm>
            <a:off x="2087640" y="3382920"/>
            <a:ext cx="776160" cy="793800"/>
          </a:xfrm>
          <a:prstGeom prst="rect">
            <a:avLst/>
          </a:prstGeom>
          <a:ln>
            <a:noFill/>
          </a:ln>
        </p:spPr>
      </p:pic>
      <p:sp>
        <p:nvSpPr>
          <p:cNvPr id="147" name="CustomShape 2"/>
          <p:cNvSpPr/>
          <p:nvPr/>
        </p:nvSpPr>
        <p:spPr>
          <a:xfrm>
            <a:off x="3168720" y="3527280"/>
            <a:ext cx="4857840" cy="55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en-US" sz="3000" b="0" strike="noStrike" spc="-1" dirty="0">
                <a:solidFill>
                  <a:srgbClr val="0F282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www.yaroslavl.fas.gov.ru</a:t>
            </a:r>
            <a:endParaRPr lang="ru-RU" sz="2400" b="0" strike="noStrike" spc="-1" dirty="0">
              <a:solidFill>
                <a:srgbClr val="0F282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3271680" y="3621240"/>
            <a:ext cx="4857840" cy="752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4"/>
          <p:cNvSpPr/>
          <p:nvPr/>
        </p:nvSpPr>
        <p:spPr>
          <a:xfrm>
            <a:off x="3271680" y="4649760"/>
            <a:ext cx="5080320" cy="55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</TotalTime>
  <Words>674</Words>
  <Application>Microsoft Office PowerPoint</Application>
  <PresentationFormat>Экран (4:3)</PresentationFormat>
  <Paragraphs>198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Triumph Sparville</dc:creator>
  <dc:description/>
  <cp:lastModifiedBy>User</cp:lastModifiedBy>
  <cp:revision>134</cp:revision>
  <cp:lastPrinted>2014-09-16T09:18:55Z</cp:lastPrinted>
  <dcterms:created xsi:type="dcterms:W3CDTF">2014-09-15T17:52:41Z</dcterms:created>
  <dcterms:modified xsi:type="dcterms:W3CDTF">2017-06-15T17:10:09Z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