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8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781800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116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117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118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2029A2A7-94D4-4CCF-86E3-D4C258243014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56690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3841920" y="9421920"/>
            <a:ext cx="2928600" cy="485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C0755F96-C3BF-4650-8636-E1083DD5B842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1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677880" y="4710240"/>
            <a:ext cx="5424120" cy="4462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3841920" y="9421920"/>
            <a:ext cx="2928600" cy="485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BEC248F3-8FD5-46DC-BCFA-19F9EDA923BF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5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677880" y="4710240"/>
            <a:ext cx="5424120" cy="4462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3841920" y="9421920"/>
            <a:ext cx="2928600" cy="485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0D7D2EB3-00AD-46A9-8FE1-7FAA71672CD9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7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677880" y="4710240"/>
            <a:ext cx="5424120" cy="4462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3841920" y="9421920"/>
            <a:ext cx="2928600" cy="485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3F3E1A04-7D0B-41A1-B4B3-DB25DAA5A3A4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9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677880" y="4710240"/>
            <a:ext cx="5424120" cy="4462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3841920" y="9421920"/>
            <a:ext cx="2928600" cy="485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E859C85D-6F80-43F7-B210-6E53A07D1368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11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677880" y="4710240"/>
            <a:ext cx="5424120" cy="4462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3841920" y="9421920"/>
            <a:ext cx="2928600" cy="485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C73671E8-33D0-4357-9C73-E24629696604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13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677880" y="4710240"/>
            <a:ext cx="5424120" cy="4462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3841920" y="9421920"/>
            <a:ext cx="2928600" cy="485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DA6EF156-A2F0-4B17-8A61-0455F82DCF16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14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677880" y="4710240"/>
            <a:ext cx="5424120" cy="4462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6" name="Рисунок 3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7" name="Рисунок 3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4" name="Рисунок 7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5" name="Рисунок 7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2" name="Рисунок 111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3" name="Рисунок 112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8"/>
          <p:cNvPicPr/>
          <p:nvPr/>
        </p:nvPicPr>
        <p:blipFill>
          <a:blip r:embed="rId14"/>
          <a:stretch/>
        </p:blipFill>
        <p:spPr>
          <a:xfrm>
            <a:off x="0" y="0"/>
            <a:ext cx="9142200" cy="2636640"/>
          </a:xfrm>
          <a:prstGeom prst="rect">
            <a:avLst/>
          </a:prstGeom>
          <a:ln>
            <a:noFill/>
          </a:ln>
        </p:spPr>
      </p:pic>
      <p:pic>
        <p:nvPicPr>
          <p:cNvPr id="5" name="Рисунок 39"/>
          <p:cNvPicPr/>
          <p:nvPr/>
        </p:nvPicPr>
        <p:blipFill>
          <a:blip r:embed="rId15"/>
          <a:stretch/>
        </p:blipFill>
        <p:spPr>
          <a:xfrm>
            <a:off x="0" y="6624720"/>
            <a:ext cx="9142200" cy="25848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Рисунок 38"/>
          <p:cNvPicPr/>
          <p:nvPr/>
        </p:nvPicPr>
        <p:blipFill>
          <a:blip r:embed="rId14"/>
          <a:stretch/>
        </p:blipFill>
        <p:spPr>
          <a:xfrm>
            <a:off x="0" y="0"/>
            <a:ext cx="9142200" cy="2636640"/>
          </a:xfrm>
          <a:prstGeom prst="rect">
            <a:avLst/>
          </a:prstGeom>
          <a:ln>
            <a:noFill/>
          </a:ln>
        </p:spPr>
      </p:pic>
      <p:pic>
        <p:nvPicPr>
          <p:cNvPr id="39" name="Рисунок 39"/>
          <p:cNvPicPr/>
          <p:nvPr/>
        </p:nvPicPr>
        <p:blipFill>
          <a:blip r:embed="rId15"/>
          <a:stretch/>
        </p:blipFill>
        <p:spPr>
          <a:xfrm>
            <a:off x="0" y="6624720"/>
            <a:ext cx="9142200" cy="25848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Рисунок 1"/>
          <p:cNvPicPr/>
          <p:nvPr/>
        </p:nvPicPr>
        <p:blipFill>
          <a:blip r:embed="rId14"/>
          <a:stretch/>
        </p:blipFill>
        <p:spPr>
          <a:xfrm>
            <a:off x="0" y="6624720"/>
            <a:ext cx="9142200" cy="258480"/>
          </a:xfrm>
          <a:prstGeom prst="rect">
            <a:avLst/>
          </a:prstGeom>
          <a:ln>
            <a:noFill/>
          </a:ln>
        </p:spPr>
      </p:pic>
      <p:pic>
        <p:nvPicPr>
          <p:cNvPr id="77" name="Рисунок 2"/>
          <p:cNvPicPr/>
          <p:nvPr/>
        </p:nvPicPr>
        <p:blipFill>
          <a:blip r:embed="rId15"/>
          <a:stretch/>
        </p:blipFill>
        <p:spPr>
          <a:xfrm>
            <a:off x="0" y="0"/>
            <a:ext cx="9142200" cy="906120"/>
          </a:xfrm>
          <a:prstGeom prst="rect">
            <a:avLst/>
          </a:prstGeom>
          <a:ln>
            <a:noFill/>
          </a:ln>
        </p:spPr>
      </p:pic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2341440" y="3296160"/>
            <a:ext cx="6585840" cy="223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800" b="1" strike="noStrike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Итоги работы Управления за 2016 год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и первый квартал 2017 года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2341440" y="2262240"/>
            <a:ext cx="6657840" cy="86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Управление Федеральной антимонопольной службы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по Ярославской области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3"/>
          <p:cNvSpPr/>
          <p:nvPr/>
        </p:nvSpPr>
        <p:spPr>
          <a:xfrm>
            <a:off x="5121500" y="5854229"/>
            <a:ext cx="3851960" cy="610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3000"/>
              </a:lnSpc>
            </a:pPr>
            <a:r>
              <a:rPr lang="ru-RU" sz="1200" b="0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Временно исполняющий обязанности руководителя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ru-RU" sz="1200" b="0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Ярославского УФАС России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ru-RU" sz="1200" b="0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И.Г. Паутов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2699640" y="116640"/>
            <a:ext cx="6048000" cy="1557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Направления деятельности. Контроль соблюдения процедуры торгов (ст.18.1 Закона о защите конкуренции)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755576" y="2210510"/>
            <a:ext cx="8388424" cy="45308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  </a:t>
            </a: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ФАС России: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рассматривает жалобы: 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 акты или действия органов государственной власти или органов местного самоуправления и других уполномоченных органов при осуществлении процедур в сферах строительства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 действия территориальных сетевых организаций при осуществлении процедур в сферах строительства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 действия юридических лиц, организаторов торгов, операторов электронной площадки, конкурсной или аукционной комиссии при проведении торгов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выдает обязательные для исполнения предписания об устранении нарушений, привлекает к ответственности виновных лиц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1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ведет реестр недобросовестных поставщиков и недобросовестных участников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0" y="38160"/>
            <a:ext cx="9142200" cy="607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90000"/>
              </a:lnSpc>
            </a:pPr>
            <a:r>
              <a:rPr lang="ru-RU" sz="32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Основные показатели в динамике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66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Рассмотрение жалоб по ст.18.1 Закона о защите конкуренции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CustomShape 3"/>
          <p:cNvSpPr/>
          <p:nvPr/>
        </p:nvSpPr>
        <p:spPr>
          <a:xfrm>
            <a:off x="2428920" y="4653000"/>
            <a:ext cx="6713280" cy="2060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CustomShape 4"/>
          <p:cNvSpPr/>
          <p:nvPr/>
        </p:nvSpPr>
        <p:spPr>
          <a:xfrm>
            <a:off x="685800" y="1600200"/>
            <a:ext cx="7846920" cy="134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54" name="Table 5"/>
          <p:cNvGraphicFramePr/>
          <p:nvPr>
            <p:extLst>
              <p:ext uri="{D42A27DB-BD31-4B8C-83A1-F6EECF244321}">
                <p14:modId xmlns:p14="http://schemas.microsoft.com/office/powerpoint/2010/main" val="1218151899"/>
              </p:ext>
            </p:extLst>
          </p:nvPr>
        </p:nvGraphicFramePr>
        <p:xfrm>
          <a:off x="0" y="1124640"/>
          <a:ext cx="9036496" cy="5400705"/>
        </p:xfrm>
        <a:graphic>
          <a:graphicData uri="http://schemas.openxmlformats.org/drawingml/2006/table">
            <a:tbl>
              <a:tblPr/>
              <a:tblGrid>
                <a:gridCol w="6505423"/>
                <a:gridCol w="1195259"/>
                <a:gridCol w="1335814"/>
              </a:tblGrid>
              <a:tr h="856043"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Показатель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2016 год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 квартал 2017 года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415865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Рассмотрено жалоб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141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52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910212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Признано обоснованными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51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19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846233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Вынесено предписаний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39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17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820641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Вынесено постановлений о наложении штрафа (сумма)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32 (254 тыс.руб.)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32 (1600 </a:t>
                      </a:r>
                      <a:r>
                        <a:rPr lang="ru-RU" sz="1800" b="1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тыс.руб</a:t>
                      </a: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.)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679460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Обжаловано вынесенных актов (постановления и решения)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22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872251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Оставлено в силе (постановления и решения)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 стадии обжалования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2699640" y="116640"/>
            <a:ext cx="6048000" cy="1557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Направления деятельности. Контроль в сфере госзаказа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956520" y="2228400"/>
            <a:ext cx="8207280" cy="420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  </a:t>
            </a: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ФАС России: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предупреждает, выявляет и пресекает нарушения законодательства о размещении заказов со стороны: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заказчиков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уполномоченных органов или специализированных организаций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конкурсной, аукционной или котировочной комиссии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операторов электронных площадок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проводит плановые и внеплановые проверки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рассматривает жалобы участников торгов, выдает обязательные для исполнения предписания об устранении нарушений, привлекает к ответственности виновных лиц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ведет реестр недобросовестных поставщиков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0" y="38160"/>
            <a:ext cx="9142200" cy="58252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90000"/>
              </a:lnSpc>
            </a:pPr>
            <a:r>
              <a:rPr lang="ru-RU" sz="32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Основные показатели в динамике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71000"/>
              </a:lnSpc>
            </a:pPr>
            <a:r>
              <a:rPr lang="ru-RU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Контроль соблюдения законодательства в сфере  о контрактной системе в сфере закупок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CustomShape 2"/>
          <p:cNvSpPr/>
          <p:nvPr/>
        </p:nvSpPr>
        <p:spPr>
          <a:xfrm>
            <a:off x="7047000" y="6580080"/>
            <a:ext cx="213156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r">
              <a:lnSpc>
                <a:spcPct val="100000"/>
              </a:lnSpc>
            </a:pPr>
            <a:fld id="{037C2A19-FD18-495C-923F-EA34263F65D3}" type="slidenum">
              <a:rPr lang="ru-RU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13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CustomShape 3"/>
          <p:cNvSpPr/>
          <p:nvPr/>
        </p:nvSpPr>
        <p:spPr>
          <a:xfrm>
            <a:off x="2428920" y="4653000"/>
            <a:ext cx="6713280" cy="2060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CustomShape 4"/>
          <p:cNvSpPr/>
          <p:nvPr/>
        </p:nvSpPr>
        <p:spPr>
          <a:xfrm>
            <a:off x="685800" y="1600200"/>
            <a:ext cx="7846920" cy="134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63" name="Table 7"/>
          <p:cNvGraphicFramePr/>
          <p:nvPr>
            <p:extLst>
              <p:ext uri="{D42A27DB-BD31-4B8C-83A1-F6EECF244321}">
                <p14:modId xmlns:p14="http://schemas.microsoft.com/office/powerpoint/2010/main" val="933723696"/>
              </p:ext>
            </p:extLst>
          </p:nvPr>
        </p:nvGraphicFramePr>
        <p:xfrm>
          <a:off x="-31680" y="671760"/>
          <a:ext cx="9173880" cy="6090480"/>
        </p:xfrm>
        <a:graphic>
          <a:graphicData uri="http://schemas.openxmlformats.org/drawingml/2006/table">
            <a:tbl>
              <a:tblPr/>
              <a:tblGrid>
                <a:gridCol w="5869753"/>
                <a:gridCol w="1555790"/>
                <a:gridCol w="1748337"/>
              </a:tblGrid>
              <a:tr h="39132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Показатель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2016 год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 квартал 2017 года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42588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Поступило жалоб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403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76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42588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Выявлено заказов (закупок) с нарушениями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342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58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55116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Выявлено нарушений при размещении заказов (проведении закупок) по результатам рассмотрения жалоб и проведения проверок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874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230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95292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Выдано предписаний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Кол-во исполненных предписаний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предписаний в стадии исполнения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201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199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2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39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36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3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692280">
                <a:tc>
                  <a:txBody>
                    <a:bodyPr/>
                    <a:lstStyle/>
                    <a:p>
                      <a:pPr>
                        <a:lnSpc>
                          <a:spcPct val="76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Выдано постановлений о применении мер административной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6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Отменено соответствующих постановлений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182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18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27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3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952920">
                <a:tc>
                  <a:txBody>
                    <a:bodyPr/>
                    <a:lstStyle/>
                    <a:p>
                      <a:pPr>
                        <a:lnSpc>
                          <a:spcPct val="76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Сумма подлежащих к взысканию штрафных санкций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Сумма уплаченных штрафных санкций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1633,1 тыс.руб.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1560,2 тыс.руб.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172  </a:t>
                      </a:r>
                      <a:r>
                        <a:rPr lang="ru-RU" sz="1400" b="1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тыс.руб</a:t>
                      </a: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.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239 </a:t>
                      </a:r>
                      <a:r>
                        <a:rPr lang="ru-RU" sz="1400" b="1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тыс.руб</a:t>
                      </a: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.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692280">
                <a:tc>
                  <a:txBody>
                    <a:bodyPr/>
                    <a:lstStyle/>
                    <a:p>
                      <a:pPr>
                        <a:lnSpc>
                          <a:spcPct val="76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Поступило обращений о включении в РНП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6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Включено в РНП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102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31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22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12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>
                        <a:lnSpc>
                          <a:spcPct val="76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Принято комиссионных решений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6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Обжаловано в суд комиссионных решений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Отменено решений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995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38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4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116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0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1006560" y="1295280"/>
            <a:ext cx="7343640" cy="100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4000" b="1" strike="noStrike" spc="-1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СПАСИБО ЗА ВНИМАНИЕ!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4000" b="1" strike="noStrike" spc="-1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5" name="Рисунок 118"/>
          <p:cNvPicPr/>
          <p:nvPr/>
        </p:nvPicPr>
        <p:blipFill>
          <a:blip r:embed="rId3"/>
          <a:stretch/>
        </p:blipFill>
        <p:spPr>
          <a:xfrm>
            <a:off x="2087640" y="3382920"/>
            <a:ext cx="774360" cy="792000"/>
          </a:xfrm>
          <a:prstGeom prst="rect">
            <a:avLst/>
          </a:prstGeom>
          <a:ln>
            <a:noFill/>
          </a:ln>
        </p:spPr>
      </p:pic>
      <p:sp>
        <p:nvSpPr>
          <p:cNvPr id="166" name="CustomShape 2"/>
          <p:cNvSpPr/>
          <p:nvPr/>
        </p:nvSpPr>
        <p:spPr>
          <a:xfrm>
            <a:off x="3168720" y="3527280"/>
            <a:ext cx="4856040" cy="549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3000" b="0" strike="noStrike" spc="-1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www.yaroslavl.fas.gov.ru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CustomShape 3"/>
          <p:cNvSpPr/>
          <p:nvPr/>
        </p:nvSpPr>
        <p:spPr>
          <a:xfrm>
            <a:off x="3271680" y="3621240"/>
            <a:ext cx="4856040" cy="750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" name="CustomShape 4"/>
          <p:cNvSpPr/>
          <p:nvPr/>
        </p:nvSpPr>
        <p:spPr>
          <a:xfrm>
            <a:off x="3271680" y="4649760"/>
            <a:ext cx="5078520" cy="549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1343880" y="55800"/>
            <a:ext cx="7774920" cy="191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914400">
              <a:lnSpc>
                <a:spcPct val="100000"/>
              </a:lnSpc>
            </a:pPr>
            <a:r>
              <a:rPr lang="ru-RU" sz="2400" b="1" strike="noStrike" spc="-1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Направления деятельности. Антимонопольный контроль и надзор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899640" y="2349000"/>
            <a:ext cx="8062920" cy="420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914400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ФАС России: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>
              <a:lnSpc>
                <a:spcPct val="100000"/>
              </a:lnSpc>
            </a:pP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ru-RU" sz="1800" b="1" strike="noStrike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обеспечивает </a:t>
            </a: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контроль за соблюдением антимонопольного законодательства (АМЗ) хозяйствующими субъектами, в частности выявляет и пресекает</a:t>
            </a:r>
            <a:r>
              <a:rPr lang="ru-RU" sz="1800" b="1" strike="noStrike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</a:t>
            </a:r>
          </a:p>
          <a:p>
            <a:pPr>
              <a:lnSpc>
                <a:spcPct val="100000"/>
              </a:lnSpc>
            </a:pPr>
            <a:endParaRPr lang="ru-RU" sz="1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злоупотребление доминирующим положением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недобросовестную конкуренцию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контролирует соблюдение антимонопольных требований к торгам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E262C"/>
              </a:buClr>
              <a:buFont typeface="Arial"/>
              <a:buChar char="-"/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выявляет нарушения АМЗ, принимает меры по прекращению нарушений, выдает обязательные для исполнения решения и предписания, привлекает к ответственности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2267640" y="124200"/>
            <a:ext cx="6408000" cy="143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Направления деятельности.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Контроль деятельности естественных монополий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251640" y="2205000"/>
            <a:ext cx="8712720" cy="453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           </a:t>
            </a: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ФАС России</a:t>
            </a:r>
            <a:r>
              <a:rPr lang="ru-RU" sz="1800" b="1" strike="noStrike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</a:t>
            </a:r>
          </a:p>
          <a:p>
            <a:pPr>
              <a:lnSpc>
                <a:spcPct val="100000"/>
              </a:lnSpc>
            </a:pPr>
            <a:endParaRPr lang="ru-RU" sz="1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-осуществляет контроль: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 действиями, которые совершаются с участием или в отношении субъектов естественных монополий и результатом которых может являться ущемление интересов потребителей товара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 соблюдением требований обеспечения доступа на рынки услуг естественных монополий и оказанием услуг субъектами естественных монополий на недискриминационных условиях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440">
              <a:lnSpc>
                <a:spcPct val="100000"/>
              </a:lnSpc>
            </a:pPr>
            <a:endParaRPr lang="ru-RU" sz="1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440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 субъектам ЕМ относятся лица, осуществляющие деятельность: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Передача электрической и тепловой энергии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Транспортировка газа, нефти по трубопроводам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Водоснабжение, водоотведение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Железнодорожные перевозки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440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440">
              <a:lnSpc>
                <a:spcPct val="100000"/>
              </a:lnSpc>
            </a:pPr>
            <a:r>
              <a:rPr lang="ru-RU" sz="1600" b="0" i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Полный перечень субъектов ЕМ перечислен в </a:t>
            </a:r>
            <a:r>
              <a:rPr lang="ru-RU" sz="1600" b="1" i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ФЗ «О естественных монополиях»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2483640" y="124200"/>
            <a:ext cx="6192000" cy="164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Направления деятельности. Антимонопольный контроль и надзор на товарных рынках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539640" y="2222280"/>
            <a:ext cx="8323560" cy="446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        </a:t>
            </a: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ФАС России: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 сфере торговли осуществляет контроль: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 соблюдением торговыми сетями и поставщиками законодательства о торговле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 соблюдением торговыми сетями правила ограничения доли в 25% на муниципальном рынке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контроль в сфере тепло- и электроэнергетики: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 действиями субъектов оптового и розничного рынков тепло- и электроэнергии, занимающих доминирующее положение на этих рынках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 соблюдением запрета на совмещение деятельности по передаче электрической энергии и деятельностью по производству и купле-продаже электрической энергии и т.д.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440">
              <a:lnSpc>
                <a:spcPct val="100000"/>
              </a:lnSpc>
            </a:pP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440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контроль на рынках финансовых и страховых </a:t>
            </a:r>
            <a:r>
              <a:rPr lang="ru-RU" sz="1800" b="1" strike="noStrike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услуг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0" y="38160"/>
            <a:ext cx="9142200" cy="607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90000"/>
              </a:lnSpc>
            </a:pPr>
            <a:r>
              <a:rPr lang="ru-RU" sz="32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Основные показатели в динамике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66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Контроль соблюдения антимонопольного законодательства на товарных рынках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CustomShape 3"/>
          <p:cNvSpPr/>
          <p:nvPr/>
        </p:nvSpPr>
        <p:spPr>
          <a:xfrm>
            <a:off x="2428920" y="4653000"/>
            <a:ext cx="6713280" cy="2060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4"/>
          <p:cNvSpPr/>
          <p:nvPr/>
        </p:nvSpPr>
        <p:spPr>
          <a:xfrm>
            <a:off x="685800" y="1600200"/>
            <a:ext cx="7846920" cy="134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32" name="Table 5"/>
          <p:cNvGraphicFramePr/>
          <p:nvPr>
            <p:extLst>
              <p:ext uri="{D42A27DB-BD31-4B8C-83A1-F6EECF244321}">
                <p14:modId xmlns:p14="http://schemas.microsoft.com/office/powerpoint/2010/main" val="1935869667"/>
              </p:ext>
            </p:extLst>
          </p:nvPr>
        </p:nvGraphicFramePr>
        <p:xfrm>
          <a:off x="52560" y="963720"/>
          <a:ext cx="8911440" cy="5486346"/>
        </p:xfrm>
        <a:graphic>
          <a:graphicData uri="http://schemas.openxmlformats.org/drawingml/2006/table">
            <a:tbl>
              <a:tblPr/>
              <a:tblGrid>
                <a:gridCol w="6415200"/>
                <a:gridCol w="1179000"/>
                <a:gridCol w="1317240"/>
              </a:tblGrid>
              <a:tr h="588960"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Показатель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2016 год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 квартал 2017 года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564120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Рассмотрено заявлений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3271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1742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626040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Выдано предупреждений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85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16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573120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Возбуждено дел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82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13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582120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Вынесено решений и предписаний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55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97080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Вынесено постановлений о наложении штрафа (сумма)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63 (17664,9 тыс.руб.)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27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(3000 тыс.руб)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564480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Взыскано по постановлениям (сумма)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15 (5084,7 </a:t>
                      </a:r>
                      <a:r>
                        <a:rPr lang="ru-RU" sz="1800" b="1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тыс.руб</a:t>
                      </a: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.)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3 (545 тыс.руб.)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467280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Обжаловано вынесенных актов (постановления и решения)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45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17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599760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Оставлено в силе (постановления и решения)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32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 стадии обжалования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2699640" y="116640"/>
            <a:ext cx="6048000" cy="1557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Направления деятельности. Контроль за соблюдением АМЗ со стороны органов власти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827640" y="2373120"/>
            <a:ext cx="7632360" cy="379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    </a:t>
            </a: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ФАС России: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ru-RU" sz="1800" b="1" strike="noStrike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выявляет </a:t>
            </a: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и пресекает</a:t>
            </a:r>
            <a:r>
              <a:rPr lang="ru-RU" sz="1800" b="1" strike="noStrike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</a:t>
            </a:r>
          </a:p>
          <a:p>
            <a:pPr>
              <a:lnSpc>
                <a:spcPct val="100000"/>
              </a:lnSpc>
            </a:pP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ограничивающие конкуренцию соглашения и согласованные действия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ограничивающие конкуренцию действия и акты органов власти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Arial"/>
              <a:buChar char="•"/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нарушения при распределении на конкурентной основе собственности, природных ресурсов (земля, недра, леса, биоресурсы и т.д.),прав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0" y="38160"/>
            <a:ext cx="9142200" cy="607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90000"/>
              </a:lnSpc>
            </a:pPr>
            <a:r>
              <a:rPr lang="ru-RU" sz="32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Основные показатели в динамике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66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Контроль соблюдения антимонопольного законодательства со стороны органов власти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3"/>
          <p:cNvSpPr/>
          <p:nvPr/>
        </p:nvSpPr>
        <p:spPr>
          <a:xfrm>
            <a:off x="2428920" y="4653000"/>
            <a:ext cx="6713280" cy="2060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4"/>
          <p:cNvSpPr/>
          <p:nvPr/>
        </p:nvSpPr>
        <p:spPr>
          <a:xfrm>
            <a:off x="685800" y="1600200"/>
            <a:ext cx="7846920" cy="134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39" name="Table 5"/>
          <p:cNvGraphicFramePr/>
          <p:nvPr>
            <p:extLst>
              <p:ext uri="{D42A27DB-BD31-4B8C-83A1-F6EECF244321}">
                <p14:modId xmlns:p14="http://schemas.microsoft.com/office/powerpoint/2010/main" val="3399439311"/>
              </p:ext>
            </p:extLst>
          </p:nvPr>
        </p:nvGraphicFramePr>
        <p:xfrm>
          <a:off x="52560" y="963720"/>
          <a:ext cx="9089640" cy="5616360"/>
        </p:xfrm>
        <a:graphic>
          <a:graphicData uri="http://schemas.openxmlformats.org/drawingml/2006/table">
            <a:tbl>
              <a:tblPr/>
              <a:tblGrid>
                <a:gridCol w="6543720"/>
                <a:gridCol w="1202400"/>
                <a:gridCol w="1343520"/>
              </a:tblGrid>
              <a:tr h="611932"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Показатель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2016 год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 квартал 2017 года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549062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Рассмотрено заявлений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210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36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533440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Выдано предупреждений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14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609646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Возбуждено дел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16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533440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Вынесено решений и предписаний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14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7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831023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Вынесено постановлений о наложении штрафа (сумма)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17 (241 тыс.руб.)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(20 тыс.руб.)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831023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Взыскано по постановлениям (сумма)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11 (143 </a:t>
                      </a:r>
                      <a:r>
                        <a:rPr lang="ru-RU" sz="1800" b="1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тыс.руб</a:t>
                      </a: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.)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(20 тыс.руб.)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00330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Обжаловано вынесенных актов (постановления и решения)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7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416464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Оставлено в силе (постановления и решения)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2771640" y="124200"/>
            <a:ext cx="5904000" cy="143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Направления деятельности. Контроль в сфере рекламы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827640" y="2349000"/>
            <a:ext cx="8207280" cy="25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     </a:t>
            </a: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ФАС России: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StarSymbol"/>
              <a:buChar char="-"/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предупреждает, выявляет и пресекает нарушения физическими и юридическими лицами законодательства о рекламе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E262C"/>
              </a:buClr>
              <a:buFont typeface="StarSymbol"/>
              <a:buChar char="-"/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привлекает субъектов рекламной деятельности к административной ответственности за нарушение законодательства о рекламе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взаимодействует с органами саморегулирования рекламы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0" y="38160"/>
            <a:ext cx="9142200" cy="607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90000"/>
              </a:lnSpc>
            </a:pPr>
            <a:r>
              <a:rPr lang="ru-RU" sz="32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Основные показатели в динамике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66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Контроль соблюдения Закона о рекламе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3"/>
          <p:cNvSpPr/>
          <p:nvPr/>
        </p:nvSpPr>
        <p:spPr>
          <a:xfrm>
            <a:off x="2428920" y="4653000"/>
            <a:ext cx="6713280" cy="2060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CustomShape 4"/>
          <p:cNvSpPr/>
          <p:nvPr/>
        </p:nvSpPr>
        <p:spPr>
          <a:xfrm>
            <a:off x="685800" y="1600200"/>
            <a:ext cx="7846920" cy="134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46" name="Table 5"/>
          <p:cNvGraphicFramePr/>
          <p:nvPr/>
        </p:nvGraphicFramePr>
        <p:xfrm>
          <a:off x="52560" y="963720"/>
          <a:ext cx="8911440" cy="4947840"/>
        </p:xfrm>
        <a:graphic>
          <a:graphicData uri="http://schemas.openxmlformats.org/drawingml/2006/table">
            <a:tbl>
              <a:tblPr/>
              <a:tblGrid>
                <a:gridCol w="6415200"/>
                <a:gridCol w="1179000"/>
                <a:gridCol w="1317240"/>
              </a:tblGrid>
              <a:tr h="588960"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Показатель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2016 год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 квартал 2017 года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9601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196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9601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196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9993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7" name="Table 6"/>
          <p:cNvGraphicFramePr/>
          <p:nvPr>
            <p:extLst>
              <p:ext uri="{D42A27DB-BD31-4B8C-83A1-F6EECF244321}">
                <p14:modId xmlns:p14="http://schemas.microsoft.com/office/powerpoint/2010/main" val="4214347195"/>
              </p:ext>
            </p:extLst>
          </p:nvPr>
        </p:nvGraphicFramePr>
        <p:xfrm>
          <a:off x="52920" y="964080"/>
          <a:ext cx="9089280" cy="5549152"/>
        </p:xfrm>
        <a:graphic>
          <a:graphicData uri="http://schemas.openxmlformats.org/drawingml/2006/table">
            <a:tbl>
              <a:tblPr/>
              <a:tblGrid>
                <a:gridCol w="6372000"/>
                <a:gridCol w="1373760"/>
                <a:gridCol w="1343520"/>
              </a:tblGrid>
              <a:tr h="629640"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Показатель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2016 год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 квартал 2017 года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603360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Рассмотрено заявлений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183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40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669600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Выдано предупреждений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14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(по КоАП)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612720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Возбуждено дел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115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15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622440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Вынесено решений и предписаний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248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17</a:t>
                      </a: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632160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Вынесено постановлений о наложении штрафа ( сумма)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64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(1576 тыс.руб.)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(125</a:t>
                      </a:r>
                      <a:r>
                        <a:rPr lang="ru-RU" sz="18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</a:t>
                      </a:r>
                      <a:r>
                        <a:rPr lang="ru-RU" sz="1800" b="1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тыс.руб</a:t>
                      </a: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.)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Взыскано по постановлениям (сумма)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23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(984 </a:t>
                      </a:r>
                      <a:r>
                        <a:rPr lang="ru-RU" sz="1800" b="1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тыс.руб</a:t>
                      </a: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.)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499680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Обжаловано вынесенных актов (постановления и решения)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37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642600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Оставлено в силе (постановления и решения)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30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14203</TotalTime>
  <Words>1093</Words>
  <Application>Microsoft Office PowerPoint</Application>
  <PresentationFormat>Экран (4:3)</PresentationFormat>
  <Paragraphs>334</Paragraphs>
  <Slides>14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Нагайчук Е.Г.</dc:creator>
  <dc:description/>
  <cp:lastModifiedBy>User</cp:lastModifiedBy>
  <cp:revision>949</cp:revision>
  <cp:lastPrinted>2017-06-13T13:33:45Z</cp:lastPrinted>
  <dcterms:created xsi:type="dcterms:W3CDTF">2011-08-24T10:02:51Z</dcterms:created>
  <dcterms:modified xsi:type="dcterms:W3CDTF">2017-06-15T16:53:41Z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7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14</vt:i4>
  </property>
</Properties>
</file>