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FEA3928-32F9-41A9-8D2F-607BB6506578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" name="Рисунок 1"/>
          <p:cNvPicPr/>
          <p:nvPr/>
        </p:nvPicPr>
        <p:blipFill>
          <a:blip r:embed="rId14"/>
          <a:stretch/>
        </p:blipFill>
        <p:spPr>
          <a:xfrm>
            <a:off x="246600" y="18360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475656" y="836712"/>
            <a:ext cx="686916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1058"/>
              </a:lnSpc>
            </a:pP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1058"/>
              </a:lnSpc>
            </a:pPr>
            <a:endParaRPr lang="ru-RU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1058"/>
              </a:lnSpc>
            </a:pP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endParaRPr lang="ru-RU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Рейтинг эффективности</a:t>
            </a:r>
          </a:p>
          <a:p>
            <a:pPr algn="ctr">
              <a:lnSpc>
                <a:spcPts val="1058"/>
              </a:lnSpc>
            </a:pPr>
            <a:endParaRPr lang="ru-RU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государственных закупок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endParaRPr lang="ru-RU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1058"/>
              </a:lnSpc>
            </a:pP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за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2016 год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559040" y="4149000"/>
            <a:ext cx="4392000" cy="13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Заместитель Председателя Правительства области – директор департамента экономики и стратегического планирования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Троицкая Екатерина Николаевна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613320" y="5997240"/>
            <a:ext cx="1872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2017, Ярославль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Итоговый </a:t>
            </a: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</a:t>
            </a:r>
          </a:p>
          <a:p>
            <a:pPr algn="ctr">
              <a:lnSpc>
                <a:spcPts val="1058"/>
              </a:lnSpc>
            </a:pP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(по данным Аналитического 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центра</a:t>
            </a:r>
          </a:p>
          <a:p>
            <a:pPr algn="ctr">
              <a:lnSpc>
                <a:spcPts val="1058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при Правительстве РФ)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44" name="Table 2"/>
          <p:cNvGraphicFramePr/>
          <p:nvPr/>
        </p:nvGraphicFramePr>
        <p:xfrm>
          <a:off x="683640" y="1556640"/>
          <a:ext cx="7632360" cy="492228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58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65,81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58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Кемеровская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59,31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582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Тюменская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56,24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58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Санкт-Петербург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55,92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58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Мурманская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55,76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58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Калмыкия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16,87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  <p:sp>
        <p:nvSpPr>
          <p:cNvPr id="45" name="CustomShape 3"/>
          <p:cNvSpPr/>
          <p:nvPr/>
        </p:nvSpPr>
        <p:spPr>
          <a:xfrm>
            <a:off x="899640" y="24210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</a:t>
            </a:r>
            <a:r>
              <a:rPr lang="ru-RU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конкурентности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конкурентности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субъектов РФ отражает уровень конкуренции в закупках региональных и муниципальных заказчиков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47" name="Table 2"/>
          <p:cNvGraphicFramePr/>
          <p:nvPr/>
        </p:nvGraphicFramePr>
        <p:xfrm>
          <a:off x="683640" y="1556640"/>
          <a:ext cx="7632360" cy="496836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7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Санкт-Петербург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75,73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Москва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74,23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7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Московская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70,78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Пермский край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70,38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68,75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Калмыкия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8,18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8" name="CustomShape 3"/>
          <p:cNvSpPr/>
          <p:nvPr/>
        </p:nvSpPr>
        <p:spPr>
          <a:xfrm>
            <a:off x="899640" y="48690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экономности
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экономности отражает относительный объем снижения стоимости контрактов от начальной (максимальной) стоимости каждой закупки.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50" name="Table 2"/>
          <p:cNvGraphicFramePr/>
          <p:nvPr/>
        </p:nvGraphicFramePr>
        <p:xfrm>
          <a:off x="683640" y="1556640"/>
          <a:ext cx="7632360" cy="496836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</a:tr>
              <a:tr h="67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Крым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85,00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Севастополь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83,30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57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Липецкая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81,00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67,30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Чеченская республика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1,00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</a:tbl>
          </a:graphicData>
        </a:graphic>
      </p:graphicFrame>
      <p:sp>
        <p:nvSpPr>
          <p:cNvPr id="51" name="CustomShape 3"/>
          <p:cNvSpPr/>
          <p:nvPr/>
        </p:nvSpPr>
        <p:spPr>
          <a:xfrm>
            <a:off x="755640" y="48690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эффективности планирования
</a:t>
            </a: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1058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отражает ситуацию с планированием и фактическим 
размещением госзаказа и заключением контрактов в течение года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53" name="Table 2"/>
          <p:cNvGraphicFramePr/>
          <p:nvPr/>
        </p:nvGraphicFramePr>
        <p:xfrm>
          <a:off x="683640" y="1556640"/>
          <a:ext cx="7632360" cy="476172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</a:tr>
              <a:tr h="899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Чукотский автономный округ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79,30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506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Архангельская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75,40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  <a:tr h="505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Пермский край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74,90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495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  <a:tr h="506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62,60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506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Севастополь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7,80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</a:tbl>
          </a:graphicData>
        </a:graphic>
      </p:graphicFrame>
      <p:sp>
        <p:nvSpPr>
          <p:cNvPr id="54" name="CustomShape 3"/>
          <p:cNvSpPr/>
          <p:nvPr/>
        </p:nvSpPr>
        <p:spPr>
          <a:xfrm>
            <a:off x="755640" y="49410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Конфликтность
</a:t>
            </a: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1058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основывается на статистике обоснованных жалоб в ФАС
 по закупкам региональных и муниципальных заказчиков субъекта РФ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56" name="Table 2"/>
          <p:cNvGraphicFramePr/>
          <p:nvPr/>
        </p:nvGraphicFramePr>
        <p:xfrm>
          <a:off x="683640" y="1556640"/>
          <a:ext cx="7632360" cy="476172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64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Калужская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80,20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Коми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78,60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Кировская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78,00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5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63,80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4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Дагестан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1,60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  <p:sp>
        <p:nvSpPr>
          <p:cNvPr id="57" name="CustomShape 3"/>
          <p:cNvSpPr/>
          <p:nvPr/>
        </p:nvSpPr>
        <p:spPr>
          <a:xfrm>
            <a:off x="762480" y="47250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2668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1058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Подозрительность закупок
</a:t>
            </a:r>
            <a:endParaRPr lang="ru-RU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1058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Рейтинг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отражает объем закупок, в которых выявлены
 различные нарушения или существенные отклонения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59" name="Table 2"/>
          <p:cNvGraphicFramePr/>
          <p:nvPr/>
        </p:nvGraphicFramePr>
        <p:xfrm>
          <a:off x="683640" y="1556640"/>
          <a:ext cx="7632360" cy="4761720"/>
        </p:xfrm>
        <a:graphic>
          <a:graphicData uri="http://schemas.openxmlformats.org/drawingml/2006/table">
            <a:tbl>
              <a:tblPr/>
              <a:tblGrid>
                <a:gridCol w="1296000"/>
                <a:gridCol w="3792240"/>
                <a:gridCol w="2544120"/>
              </a:tblGrid>
              <a:tr h="83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Место в сводном рейтинге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Субъект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Индекс эффективности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</a:tr>
              <a:tr h="64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Тульская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69,10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Коми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69,10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55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Челябинская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67,60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495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Ярославская область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57,75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</a:tr>
              <a:tr h="554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Республика Ингушетия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3,70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</a:tr>
            </a:tbl>
          </a:graphicData>
        </a:graphic>
      </p:graphicFrame>
      <p:sp>
        <p:nvSpPr>
          <p:cNvPr id="60" name="CustomShape 3"/>
          <p:cNvSpPr/>
          <p:nvPr/>
        </p:nvSpPr>
        <p:spPr>
          <a:xfrm>
            <a:off x="823680" y="4782600"/>
            <a:ext cx="7200360" cy="43164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220</Words>
  <Application>Microsoft Office PowerPoint</Application>
  <PresentationFormat>Экран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Иванов Евгений Вячеславович</dc:creator>
  <dc:description/>
  <cp:lastModifiedBy>User</cp:lastModifiedBy>
  <cp:revision>45</cp:revision>
  <cp:lastPrinted>2017-06-15T06:07:41Z</cp:lastPrinted>
  <dcterms:created xsi:type="dcterms:W3CDTF">2017-06-07T07:10:07Z</dcterms:created>
  <dcterms:modified xsi:type="dcterms:W3CDTF">2017-06-15T16:55:33Z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