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4.8088064889918902E-2"/>
          <c:y val="7.0975918884664105E-2"/>
          <c:w val="0.939069138663577"/>
          <c:h val="0.80467539783129105"/>
        </c:manualLayout>
      </c:layout>
      <c:lineChart>
        <c:grouping val="standard"/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 Государственные заказчики </c:v>
                </c:pt>
              </c:strCache>
            </c:strRef>
          </c:tx>
          <c:spPr>
            <a:ln w="38160">
              <a:solidFill>
                <a:srgbClr val="4A7EBB"/>
              </a:solidFill>
              <a:round/>
            </a:ln>
          </c:spPr>
          <c:marker>
            <c:symbol val="square"/>
            <c:size val="5"/>
            <c:spPr>
              <a:solidFill>
                <a:srgbClr val="4A7EBB"/>
              </a:solidFill>
            </c:spPr>
          </c:marker>
          <c:dLbls>
            <c:dLbl>
              <c:idx val="0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1"/>
            </c:dLbl>
            <c:dLbl>
              <c:idx val="1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1"/>
            </c:dLbl>
            <c:dLbl>
              <c:idx val="2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1"/>
            </c:dLbl>
            <c:dLblPos val="b"/>
            <c:showLegendKey val="0"/>
            <c:showVal val="1"/>
            <c:showCatName val="0"/>
            <c:showSerName val="0"/>
            <c:showPercent val="0"/>
            <c:showBubbleSize val="1"/>
            <c:showLeaderLines val="0"/>
          </c:dLbls>
          <c:cat>
            <c:strRef>
              <c:f>categories</c:f>
              <c:strCache>
                <c:ptCount val="5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2.7</c:v>
                </c:pt>
                <c:pt idx="1">
                  <c:v>3.1</c:v>
                </c:pt>
                <c:pt idx="2">
                  <c:v>3.2</c:v>
                </c:pt>
                <c:pt idx="3">
                  <c:v>2.8</c:v>
                </c:pt>
                <c:pt idx="4">
                  <c:v>2.7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 Уполномоченный орган </c:v>
                </c:pt>
              </c:strCache>
            </c:strRef>
          </c:tx>
          <c:spPr>
            <a:ln w="38160">
              <a:solidFill>
                <a:srgbClr val="BE4B48"/>
              </a:solidFill>
              <a:round/>
            </a:ln>
          </c:spPr>
          <c:marker>
            <c:symbol val="square"/>
            <c:size val="5"/>
            <c:spPr>
              <a:solidFill>
                <a:srgbClr val="BE4B48"/>
              </a:solidFill>
            </c:spPr>
          </c:marker>
          <c:dLbls>
            <c:dLbl>
              <c:idx val="0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1"/>
            </c:dLbl>
            <c:dLbl>
              <c:idx val="1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1"/>
            </c:dLbl>
            <c:dLbl>
              <c:idx val="2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1"/>
            </c:dLbl>
            <c:dLbl>
              <c:idx val="3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1"/>
            </c:dLbl>
            <c:dLbl>
              <c:idx val="4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1"/>
            </c:dLbl>
            <c:dLblPos val="t"/>
            <c:showLegendKey val="0"/>
            <c:showVal val="1"/>
            <c:showCatName val="0"/>
            <c:showSerName val="0"/>
            <c:showPercent val="0"/>
            <c:showBubbleSize val="1"/>
            <c:showLeaderLines val="0"/>
          </c:dLbls>
          <c:cat>
            <c:strRef>
              <c:f>categories</c:f>
              <c:strCache>
                <c:ptCount val="5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3.2</c:v>
                </c:pt>
                <c:pt idx="1">
                  <c:v>3.8</c:v>
                </c:pt>
                <c:pt idx="2">
                  <c:v>3</c:v>
                </c:pt>
                <c:pt idx="3">
                  <c:v>3.9</c:v>
                </c:pt>
                <c:pt idx="4">
                  <c:v>4.9000000000000004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>
              <a:noFill/>
            </a:ln>
          </c:spPr>
        </c:hiLowLines>
        <c:marker val="1"/>
        <c:smooth val="0"/>
        <c:axId val="31928320"/>
        <c:axId val="31929856"/>
      </c:lineChart>
      <c:catAx>
        <c:axId val="31928320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ru-RU"/>
          </a:p>
        </c:txPr>
        <c:crossAx val="31929856"/>
        <c:crosses val="autoZero"/>
        <c:auto val="1"/>
        <c:lblAlgn val="ctr"/>
        <c:lblOffset val="100"/>
        <c:noMultiLvlLbl val="1"/>
      </c:catAx>
      <c:valAx>
        <c:axId val="31929856"/>
        <c:scaling>
          <c:orientation val="minMax"/>
          <c:max val="6"/>
          <c:min val="2"/>
        </c:scaling>
        <c:delete val="0"/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numFmt formatCode="0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ru-RU"/>
          </a:p>
        </c:txPr>
        <c:crossAx val="31928320"/>
        <c:crosses val="autoZero"/>
        <c:crossBetween val="midCat"/>
        <c:majorUnit val="1"/>
      </c:valAx>
      <c:spPr>
        <a:solidFill>
          <a:srgbClr val="FFFFFF"/>
        </a:solidFill>
        <a:ln>
          <a:noFill/>
        </a:ln>
      </c:spPr>
    </c:plotArea>
    <c:legend>
      <c:legendPos val="r"/>
      <c:layout>
        <c:manualLayout>
          <c:xMode val="edge"/>
          <c:yMode val="edge"/>
          <c:x val="0.19884030487093399"/>
          <c:y val="1.4904447236692001E-2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1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7.9921259842519701E-2"/>
          <c:y val="1.83225623180172E-2"/>
          <c:w val="0.89995625546806601"/>
          <c:h val="0.834315744620410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>
              <a:noFill/>
            </a:ln>
          </c:spPr>
          <c:invertIfNegative val="0"/>
          <c:cat>
            <c:strRef>
              <c:f>categories</c:f>
              <c:strCache>
                <c:ptCount val="5"/>
                <c:pt idx="0">
                  <c:v>Некоузский МР</c:v>
                </c:pt>
                <c:pt idx="1">
                  <c:v>Рыбинский МР</c:v>
                </c:pt>
                <c:pt idx="2">
                  <c:v>Большесельский МР</c:v>
                </c:pt>
                <c:pt idx="3">
                  <c:v>Некрасовский МР </c:v>
                </c:pt>
                <c:pt idx="4">
                  <c:v>г.Рыбинск</c:v>
                </c:pt>
              </c:strCache>
            </c:strRef>
          </c:cat>
        </c:ser>
        <c:ser>
          <c:idx val="1"/>
          <c:order val="1"/>
          <c:spPr>
            <a:solidFill>
              <a:srgbClr val="C0504D"/>
            </a:solidFill>
            <a:ln>
              <a:noFill/>
            </a:ln>
          </c:spPr>
          <c:invertIfNegative val="0"/>
          <c:cat>
            <c:strRef>
              <c:f>categories</c:f>
              <c:strCache>
                <c:ptCount val="5"/>
                <c:pt idx="0">
                  <c:v>Некоузский МР</c:v>
                </c:pt>
                <c:pt idx="1">
                  <c:v>Рыбинский МР</c:v>
                </c:pt>
                <c:pt idx="2">
                  <c:v>Большесельский МР</c:v>
                </c:pt>
                <c:pt idx="3">
                  <c:v>Некрасовский МР </c:v>
                </c:pt>
                <c:pt idx="4">
                  <c:v>г.Рыбинск</c:v>
                </c:pt>
              </c:strCache>
            </c:strRef>
          </c:cat>
        </c:ser>
        <c:ser>
          <c:idx val="2"/>
          <c:order val="2"/>
          <c:spPr>
            <a:solidFill>
              <a:srgbClr val="9BBB59"/>
            </a:solidFill>
            <a:ln>
              <a:noFill/>
            </a:ln>
          </c:spPr>
          <c:invertIfNegative val="0"/>
          <c:cat>
            <c:strRef>
              <c:f>categories</c:f>
              <c:strCache>
                <c:ptCount val="5"/>
                <c:pt idx="0">
                  <c:v>Некоузский МР</c:v>
                </c:pt>
                <c:pt idx="1">
                  <c:v>Рыбинский МР</c:v>
                </c:pt>
                <c:pt idx="2">
                  <c:v>Большесельский МР</c:v>
                </c:pt>
                <c:pt idx="3">
                  <c:v>Некрасовский МР </c:v>
                </c:pt>
                <c:pt idx="4">
                  <c:v>г.Рыбинск</c:v>
                </c:pt>
              </c:strCache>
            </c:strRef>
          </c:cat>
        </c:ser>
        <c:ser>
          <c:idx val="3"/>
          <c:order val="3"/>
          <c:spPr>
            <a:solidFill>
              <a:srgbClr val="8064A2"/>
            </a:solidFill>
            <a:ln>
              <a:noFill/>
            </a:ln>
          </c:spPr>
          <c:invertIfNegative val="0"/>
          <c:cat>
            <c:strRef>
              <c:f>categories</c:f>
              <c:strCache>
                <c:ptCount val="5"/>
                <c:pt idx="0">
                  <c:v>Некоузский МР</c:v>
                </c:pt>
                <c:pt idx="1">
                  <c:v>Рыбинский МР</c:v>
                </c:pt>
                <c:pt idx="2">
                  <c:v>Большесельский МР</c:v>
                </c:pt>
                <c:pt idx="3">
                  <c:v>Некрасовский МР </c:v>
                </c:pt>
                <c:pt idx="4">
                  <c:v>г.Рыбинск</c:v>
                </c:pt>
              </c:strCache>
            </c:strRef>
          </c:cat>
        </c:ser>
        <c:ser>
          <c:idx val="4"/>
          <c:order val="4"/>
          <c:tx>
            <c:strRef>
              <c:f>label 0</c:f>
              <c:strCache>
                <c:ptCount val="1"/>
                <c:pt idx="0">
                  <c:v>Ряд 5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1"/>
            <c:showLeaderLines val="0"/>
          </c:dLbls>
          <c:cat>
            <c:strRef>
              <c:f>categories</c:f>
              <c:strCache>
                <c:ptCount val="5"/>
                <c:pt idx="0">
                  <c:v>Некоузский МР</c:v>
                </c:pt>
                <c:pt idx="1">
                  <c:v>Рыбинский МР</c:v>
                </c:pt>
                <c:pt idx="2">
                  <c:v>Большесельский МР</c:v>
                </c:pt>
                <c:pt idx="3">
                  <c:v>Некрасовский МР </c:v>
                </c:pt>
                <c:pt idx="4">
                  <c:v>г.Рыбинск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0.30259999999999998</c:v>
                </c:pt>
                <c:pt idx="1">
                  <c:v>0.31019999999999998</c:v>
                </c:pt>
                <c:pt idx="2">
                  <c:v>0.255</c:v>
                </c:pt>
                <c:pt idx="3">
                  <c:v>0.25409999999999999</c:v>
                </c:pt>
                <c:pt idx="4">
                  <c:v>0.1706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35200"/>
        <c:axId val="32036736"/>
      </c:barChart>
      <c:catAx>
        <c:axId val="32035200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1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ru-RU"/>
          </a:p>
        </c:txPr>
        <c:crossAx val="32036736"/>
        <c:crosses val="autoZero"/>
        <c:auto val="1"/>
        <c:lblAlgn val="ctr"/>
        <c:lblOffset val="100"/>
        <c:noMultiLvlLbl val="1"/>
      </c:catAx>
      <c:valAx>
        <c:axId val="32036736"/>
        <c:scaling>
          <c:orientation val="minMax"/>
          <c:max val="0.5"/>
          <c:min val="0"/>
        </c:scaling>
        <c:delete val="0"/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numFmt formatCode="#,##0.00%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ru-RU"/>
          </a:p>
        </c:txPr>
        <c:crossAx val="32035200"/>
        <c:crosses val="autoZero"/>
        <c:crossBetween val="midCat"/>
        <c:majorUnit val="0.1"/>
      </c:valAx>
      <c:spPr>
        <a:solidFill>
          <a:srgbClr val="FFFFFF"/>
        </a:solidFill>
        <a:ln>
          <a:noFill/>
        </a:ln>
      </c:spPr>
    </c:plotArea>
    <c:plotVisOnly val="1"/>
    <c:dispBlanksAs val="gap"/>
    <c:showDLblsOverMax val="1"/>
  </c:chart>
  <c:spPr>
    <a:noFill/>
    <a:ln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view3D>
      <c:rotX val="15"/>
      <c:rotY val="20"/>
      <c:rAngAx val="1"/>
    </c:view3D>
    <c:floor>
      <c:thickness val="0"/>
      <c:spPr>
        <a:noFill/>
        <a:ln w="9360">
          <a:solidFill>
            <a:srgbClr val="878787"/>
          </a:solidFill>
          <a:round/>
        </a:ln>
      </c:spPr>
    </c:floor>
    <c:sideWall>
      <c:thickness val="0"/>
    </c:sideWall>
    <c:backWall>
      <c:thickness val="0"/>
      <c:spPr>
        <a:noFill/>
        <a:ln w="9360">
          <a:solidFill>
            <a:srgbClr val="878787"/>
          </a:solidFill>
          <a:round/>
        </a:ln>
      </c:spPr>
    </c:backWall>
    <c:plotArea>
      <c:layout>
        <c:manualLayout>
          <c:layoutTarget val="inner"/>
          <c:xMode val="edge"/>
          <c:yMode val="edge"/>
          <c:x val="0.13463051128130801"/>
          <c:y val="5.6056359366714603E-2"/>
          <c:w val="0.57246946801904397"/>
          <c:h val="0.8506173774714039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конкурентные закупки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invertIfNegative val="0"/>
          <c:dLbls>
            <c:showLegendKey val="0"/>
            <c:showVal val="0"/>
            <c:showCatName val="0"/>
            <c:showSerName val="0"/>
            <c:showPercent val="0"/>
            <c:showBubbleSize val="1"/>
            <c:showLeaderLines val="0"/>
          </c:dLbls>
          <c:cat>
            <c:strRef>
              <c:f>categories</c:f>
              <c:strCache>
                <c:ptCount val="2"/>
                <c:pt idx="0">
                  <c:v>5 мес 2016 года</c:v>
                </c:pt>
                <c:pt idx="1">
                  <c:v>5 мес  2017 года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320.8</c:v>
                </c:pt>
                <c:pt idx="1">
                  <c:v>285.10000000000002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единств.поставщик и иные способы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</c:spPr>
          <c:invertIfNegative val="0"/>
          <c:dLbls>
            <c:showLegendKey val="0"/>
            <c:showVal val="0"/>
            <c:showCatName val="0"/>
            <c:showSerName val="0"/>
            <c:showPercent val="0"/>
            <c:showBubbleSize val="1"/>
            <c:showLeaderLines val="0"/>
          </c:dLbls>
          <c:cat>
            <c:strRef>
              <c:f>categories</c:f>
              <c:strCache>
                <c:ptCount val="2"/>
                <c:pt idx="0">
                  <c:v>5 мес 2016 года</c:v>
                </c:pt>
                <c:pt idx="1">
                  <c:v>5 мес  2017 года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2"/>
                <c:pt idx="0">
                  <c:v>1195.0999999999999</c:v>
                </c:pt>
                <c:pt idx="1">
                  <c:v>1953.4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899648"/>
        <c:axId val="33901184"/>
        <c:axId val="0"/>
      </c:bar3DChart>
      <c:catAx>
        <c:axId val="33899648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ru-RU"/>
          </a:p>
        </c:txPr>
        <c:crossAx val="33901184"/>
        <c:crosses val="autoZero"/>
        <c:auto val="1"/>
        <c:lblAlgn val="ctr"/>
        <c:lblOffset val="100"/>
        <c:noMultiLvlLbl val="1"/>
      </c:catAx>
      <c:valAx>
        <c:axId val="33901184"/>
        <c:scaling>
          <c:orientation val="minMax"/>
          <c:max val="2500"/>
          <c:min val="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ru-RU"/>
          </a:p>
        </c:txPr>
        <c:crossAx val="33899648"/>
        <c:crosses val="autoZero"/>
        <c:crossBetween val="midCat"/>
        <c:majorUnit val="500"/>
      </c:valAx>
      <c:spPr>
        <a:noFill/>
        <a:ln w="9360">
          <a:solidFill>
            <a:srgbClr val="878787"/>
          </a:solidFill>
          <a:round/>
        </a:ln>
      </c:spPr>
    </c:plotArea>
    <c:legend>
      <c:legendPos val="r"/>
      <c:layout/>
      <c:overlay val="0"/>
      <c:spPr>
        <a:noFill/>
        <a:ln>
          <a:noFill/>
        </a:ln>
      </c:spPr>
    </c:legend>
    <c:plotVisOnly val="1"/>
    <c:dispBlanksAs val="gap"/>
    <c:showDLblsOverMax val="1"/>
  </c:chart>
  <c:spPr>
    <a:noFill/>
    <a:ln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view3D>
      <c:rotX val="15"/>
      <c:rotY val="20"/>
      <c:rAngAx val="1"/>
    </c:view3D>
    <c:floor>
      <c:thickness val="0"/>
      <c:spPr>
        <a:noFill/>
        <a:ln w="9360">
          <a:solidFill>
            <a:srgbClr val="878787"/>
          </a:solidFill>
          <a:round/>
        </a:ln>
      </c:spPr>
    </c:floor>
    <c:sideWall>
      <c:thickness val="0"/>
    </c:sideWall>
    <c:backWall>
      <c:thickness val="0"/>
      <c:spPr>
        <a:noFill/>
        <a:ln w="9360">
          <a:solidFill>
            <a:srgbClr val="878787"/>
          </a:solidFill>
          <a:round/>
        </a:ln>
      </c:spPr>
    </c:backWall>
    <c:plotArea>
      <c:layout>
        <c:manualLayout>
          <c:layoutTarget val="inner"/>
          <c:xMode val="edge"/>
          <c:yMode val="edge"/>
          <c:x val="7.9265091863517101E-2"/>
          <c:y val="6.1830908591819903E-2"/>
          <c:w val="0.61404199475065602"/>
          <c:h val="0.803252813615151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5 месяцев 2016 года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1"/>
            <c:showLeaderLines val="0"/>
          </c:dLbls>
          <c:cat>
            <c:strRef>
              <c:f>categories</c:f>
              <c:strCache>
                <c:ptCount val="3"/>
                <c:pt idx="0">
                  <c:v>аукцион</c:v>
                </c:pt>
                <c:pt idx="1">
                  <c:v>запрос котировок</c:v>
                </c:pt>
                <c:pt idx="2">
                  <c:v>конкурс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76</c:v>
                </c:pt>
                <c:pt idx="1">
                  <c:v>242.1</c:v>
                </c:pt>
                <c:pt idx="2">
                  <c:v>2.7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5 месяцев 2017 года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1.8519328637881506E-2"/>
                  <c:y val="-4.8421903476463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1"/>
            </c:dLbl>
            <c:dLbl>
              <c:idx val="1"/>
              <c:layout>
                <c:manualLayout>
                  <c:x val="3.2408825116292637E-2"/>
                  <c:y val="-1.4526571042939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1"/>
            </c:dLbl>
            <c:dLbl>
              <c:idx val="2"/>
              <c:layout>
                <c:manualLayout>
                  <c:x val="1.388949647841113E-2"/>
                  <c:y val="-2.42109517382319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1"/>
            <c:showLeaderLines val="0"/>
          </c:dLbls>
          <c:cat>
            <c:strRef>
              <c:f>categories</c:f>
              <c:strCache>
                <c:ptCount val="3"/>
                <c:pt idx="0">
                  <c:v>аукцион</c:v>
                </c:pt>
                <c:pt idx="1">
                  <c:v>запрос котировок</c:v>
                </c:pt>
                <c:pt idx="2">
                  <c:v>конкурс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66.099999999999994</c:v>
                </c:pt>
                <c:pt idx="1">
                  <c:v>212.6</c:v>
                </c:pt>
                <c:pt idx="2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238272"/>
        <c:axId val="39431552"/>
        <c:axId val="0"/>
      </c:bar3DChart>
      <c:catAx>
        <c:axId val="39238272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ru-RU"/>
          </a:p>
        </c:txPr>
        <c:crossAx val="39431552"/>
        <c:crosses val="autoZero"/>
        <c:auto val="1"/>
        <c:lblAlgn val="ctr"/>
        <c:lblOffset val="100"/>
        <c:noMultiLvlLbl val="1"/>
      </c:catAx>
      <c:valAx>
        <c:axId val="39431552"/>
        <c:scaling>
          <c:orientation val="minMax"/>
        </c:scaling>
        <c:delete val="0"/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numFmt formatCode="#,##0.0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ru-RU"/>
          </a:p>
        </c:txPr>
        <c:crossAx val="39238272"/>
        <c:crosses val="autoZero"/>
        <c:crossBetween val="midCat"/>
      </c:valAx>
      <c:spPr>
        <a:noFill/>
        <a:ln w="9360">
          <a:solidFill>
            <a:srgbClr val="878787"/>
          </a:solidFill>
          <a:round/>
        </a:ln>
      </c:spPr>
    </c:plotArea>
    <c:legend>
      <c:legendPos val="r"/>
      <c:layout/>
      <c:overlay val="0"/>
      <c:spPr>
        <a:noFill/>
        <a:ln>
          <a:noFill/>
        </a:ln>
      </c:spPr>
    </c:legend>
    <c:plotVisOnly val="1"/>
    <c:dispBlanksAs val="gap"/>
    <c:showDLblsOverMax val="1"/>
  </c:chart>
  <c:spPr>
    <a:noFill/>
    <a:ln>
      <a:noFill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9" name="Рисунок 38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40" name="Рисунок 39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0" name="Рисунок 79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81" name="Рисунок 80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21" name="Рисунок 120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122" name="Рисунок 121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62" name="Рисунок 161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163" name="Рисунок 162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03" name="Рисунок 202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204" name="Рисунок 203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"/>
          <p:cNvPicPr/>
          <p:nvPr/>
        </p:nvPicPr>
        <p:blipFill>
          <a:blip r:embed="rId14"/>
          <a:stretch/>
        </p:blipFill>
        <p:spPr>
          <a:xfrm>
            <a:off x="207360" y="188640"/>
            <a:ext cx="520200" cy="940680"/>
          </a:xfrm>
          <a:prstGeom prst="rect">
            <a:avLst/>
          </a:prstGeom>
          <a:ln>
            <a:noFill/>
          </a:ln>
        </p:spPr>
      </p:pic>
      <p:sp>
        <p:nvSpPr>
          <p:cNvPr id="8" name="CustomShape 1"/>
          <p:cNvSpPr/>
          <p:nvPr/>
        </p:nvSpPr>
        <p:spPr>
          <a:xfrm>
            <a:off x="2741400" y="6309360"/>
            <a:ext cx="6336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Департамент государственного заказа Ярославской области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15.6.17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5979055-3DC4-476D-B953-1EAFB26CFAC7}" type="slidenum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1"/>
          <p:cNvPicPr/>
          <p:nvPr/>
        </p:nvPicPr>
        <p:blipFill>
          <a:blip r:embed="rId14"/>
          <a:stretch/>
        </p:blipFill>
        <p:spPr>
          <a:xfrm>
            <a:off x="207360" y="188640"/>
            <a:ext cx="520200" cy="94068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2741400" y="6309360"/>
            <a:ext cx="6336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Департамент государственного заказа Ярославской области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15.6.17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AC783F4-A3E2-4C76-A784-37E9FE79B197}" type="slidenum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Рисунок 1"/>
          <p:cNvPicPr/>
          <p:nvPr/>
        </p:nvPicPr>
        <p:blipFill>
          <a:blip r:embed="rId14"/>
          <a:stretch/>
        </p:blipFill>
        <p:spPr>
          <a:xfrm>
            <a:off x="207360" y="188640"/>
            <a:ext cx="520200" cy="940680"/>
          </a:xfrm>
          <a:prstGeom prst="rect">
            <a:avLst/>
          </a:prstGeom>
          <a:ln>
            <a:noFill/>
          </a:ln>
        </p:spPr>
      </p:pic>
      <p:sp>
        <p:nvSpPr>
          <p:cNvPr id="83" name="CustomShape 1"/>
          <p:cNvSpPr/>
          <p:nvPr/>
        </p:nvSpPr>
        <p:spPr>
          <a:xfrm>
            <a:off x="2741400" y="6309360"/>
            <a:ext cx="6336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Департамент государственного заказа Ярославской области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структурыОбразец текста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Четвертый уровень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15.6.17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7F3B4F7D-50FD-4CEE-8FA6-3DBA1531D9A2}" type="slidenum"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Рисунок 1"/>
          <p:cNvPicPr/>
          <p:nvPr/>
        </p:nvPicPr>
        <p:blipFill>
          <a:blip r:embed="rId14"/>
          <a:stretch/>
        </p:blipFill>
        <p:spPr>
          <a:xfrm>
            <a:off x="207360" y="188640"/>
            <a:ext cx="520200" cy="940680"/>
          </a:xfrm>
          <a:prstGeom prst="rect">
            <a:avLst/>
          </a:prstGeom>
          <a:ln>
            <a:noFill/>
          </a:ln>
        </p:spPr>
      </p:pic>
      <p:sp>
        <p:nvSpPr>
          <p:cNvPr id="124" name="CustomShape 1"/>
          <p:cNvSpPr/>
          <p:nvPr/>
        </p:nvSpPr>
        <p:spPr>
          <a:xfrm>
            <a:off x="2741400" y="6309360"/>
            <a:ext cx="6336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Департамент государственного заказа Ярославской области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15.6.17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F0D2952-C41A-4936-BD5D-33FAA00A77E8}" type="slidenum"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9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Рисунок 1"/>
          <p:cNvPicPr/>
          <p:nvPr/>
        </p:nvPicPr>
        <p:blipFill>
          <a:blip r:embed="rId14"/>
          <a:stretch/>
        </p:blipFill>
        <p:spPr>
          <a:xfrm>
            <a:off x="207360" y="188640"/>
            <a:ext cx="520200" cy="940680"/>
          </a:xfrm>
          <a:prstGeom prst="rect">
            <a:avLst/>
          </a:prstGeom>
          <a:ln>
            <a:noFill/>
          </a:ln>
        </p:spPr>
      </p:pic>
      <p:sp>
        <p:nvSpPr>
          <p:cNvPr id="165" name="CustomShape 1"/>
          <p:cNvSpPr/>
          <p:nvPr/>
        </p:nvSpPr>
        <p:spPr>
          <a:xfrm>
            <a:off x="2741400" y="6309360"/>
            <a:ext cx="6336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Департамент государственного заказа Ярославской области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15.6.17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BC9C2F-6DA4-482D-9087-C135DBEAED46}" type="slidenum"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9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текста заголовка щёлкните мышью</a:t>
            </a:r>
          </a:p>
        </p:txBody>
      </p:sp>
      <p:sp>
        <p:nvSpPr>
          <p:cNvPr id="170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827640" y="1268640"/>
            <a:ext cx="7920360" cy="3528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54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 итогах государственных и муниципальных закупок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1" i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800" b="0" i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(с января по май 2017 года)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467640" y="2805840"/>
            <a:ext cx="8352720" cy="69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ts val="1588"/>
              </a:lnSpc>
            </a:pPr>
            <a:r>
              <a:rPr lang="ru-RU" sz="40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закупки в рамках №223-ФЗ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827640" y="243360"/>
            <a:ext cx="8058600" cy="94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Общий объем закупок в разрезе конкурентных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 неконкурентных способов закупок, млн.руб.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44" name="Диаграмма 3"/>
          <p:cNvGraphicFramePr/>
          <p:nvPr/>
        </p:nvGraphicFramePr>
        <p:xfrm>
          <a:off x="190800" y="1179720"/>
          <a:ext cx="8695440" cy="47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" name="CustomShape 2"/>
          <p:cNvSpPr/>
          <p:nvPr/>
        </p:nvSpPr>
        <p:spPr>
          <a:xfrm>
            <a:off x="4428000" y="1628640"/>
            <a:ext cx="10108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2 238,5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CustomShape 3"/>
          <p:cNvSpPr/>
          <p:nvPr/>
        </p:nvSpPr>
        <p:spPr>
          <a:xfrm>
            <a:off x="2123640" y="3618711"/>
            <a:ext cx="1151640" cy="57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ts val="600"/>
              </a:lnSpc>
            </a:pPr>
            <a:r>
              <a:rPr lang="ru-RU" sz="18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</a:t>
            </a:r>
            <a:r>
              <a:rPr lang="ru-RU" sz="18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195,1</a:t>
            </a:r>
          </a:p>
          <a:p>
            <a:pPr algn="ctr">
              <a:lnSpc>
                <a:spcPts val="600"/>
              </a:lnSpc>
            </a:pPr>
            <a:endParaRPr lang="ru-RU" b="1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ts val="6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ts val="600"/>
              </a:lnSpc>
            </a:pPr>
            <a:r>
              <a:rPr lang="ru-RU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(78,8%)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CustomShape 4"/>
          <p:cNvSpPr/>
          <p:nvPr/>
        </p:nvSpPr>
        <p:spPr>
          <a:xfrm>
            <a:off x="7423200" y="4149000"/>
            <a:ext cx="791640" cy="9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ts val="600"/>
              </a:lnSpc>
            </a:pPr>
            <a:r>
              <a:rPr lang="ru-RU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9,1 млрд. руб.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CustomShape 5"/>
          <p:cNvSpPr/>
          <p:nvPr/>
        </p:nvSpPr>
        <p:spPr>
          <a:xfrm>
            <a:off x="4210560" y="3549240"/>
            <a:ext cx="1151640" cy="607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ts val="600"/>
              </a:lnSpc>
            </a:pPr>
            <a:r>
              <a:rPr lang="ru-RU" sz="18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</a:t>
            </a:r>
            <a:r>
              <a:rPr lang="ru-RU" sz="18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953,4</a:t>
            </a:r>
          </a:p>
          <a:p>
            <a:pPr algn="ctr">
              <a:lnSpc>
                <a:spcPts val="600"/>
              </a:lnSpc>
            </a:pPr>
            <a:endParaRPr lang="ru-RU" b="1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ts val="6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ts val="600"/>
              </a:lnSpc>
            </a:pPr>
            <a:r>
              <a:rPr lang="ru-RU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(87,3%)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" name="Объект 3"/>
          <p:cNvGraphicFramePr/>
          <p:nvPr>
            <p:extLst>
              <p:ext uri="{D42A27DB-BD31-4B8C-83A1-F6EECF244321}">
                <p14:modId xmlns:p14="http://schemas.microsoft.com/office/powerpoint/2010/main" val="278348239"/>
              </p:ext>
            </p:extLst>
          </p:nvPr>
        </p:nvGraphicFramePr>
        <p:xfrm>
          <a:off x="520200" y="1196640"/>
          <a:ext cx="8229240" cy="524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0" name="TextShape 1"/>
          <p:cNvSpPr txBox="1"/>
          <p:nvPr/>
        </p:nvSpPr>
        <p:spPr>
          <a:xfrm>
            <a:off x="755640" y="188640"/>
            <a:ext cx="8136720" cy="985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ts val="776"/>
              </a:lnSpc>
            </a:pPr>
            <a:r>
              <a:rPr lang="ru-RU" sz="24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Закупки конкурентными способами, млн.руб.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1" name="CustomShape 2"/>
          <p:cNvSpPr/>
          <p:nvPr/>
        </p:nvSpPr>
        <p:spPr>
          <a:xfrm>
            <a:off x="7308360" y="1412640"/>
            <a:ext cx="1511640" cy="5036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1079640" y="404640"/>
            <a:ext cx="8064000" cy="1152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Характеристика проведения государственных закупок Ярославской области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07" name="Table 2"/>
          <p:cNvGraphicFramePr/>
          <p:nvPr/>
        </p:nvGraphicFramePr>
        <p:xfrm>
          <a:off x="251640" y="1484640"/>
          <a:ext cx="8568720" cy="4752000"/>
        </p:xfrm>
        <a:graphic>
          <a:graphicData uri="http://schemas.openxmlformats.org/drawingml/2006/table">
            <a:tbl>
              <a:tblPr/>
              <a:tblGrid>
                <a:gridCol w="1576440"/>
                <a:gridCol w="1198440"/>
                <a:gridCol w="1198440"/>
                <a:gridCol w="1135080"/>
                <a:gridCol w="1146960"/>
                <a:gridCol w="1156320"/>
                <a:gridCol w="1157040"/>
              </a:tblGrid>
              <a:tr h="13575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Государственные закупки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Муниципальные закупки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ВСЕГО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8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млн.руб.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кол-во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млн.руб.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кол-во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млн.руб.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кол-во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1357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Размещено закупок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4 177,04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7 078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4 938,80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2 811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9 115,84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9 889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6F2"/>
                    </a:solidFill>
                  </a:tcPr>
                </a:tc>
              </a:tr>
              <a:tr h="1358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Заключено контрактов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3 858,46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7 652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2 757,44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3 113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6 615,90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10 765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Крупнейшие отрасли
(государственные закупки)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440" indent="-514080">
              <a:lnSpc>
                <a:spcPct val="100000"/>
              </a:lnSpc>
              <a:buClr>
                <a:srgbClr val="C00000"/>
              </a:buClr>
              <a:buFont typeface="Arial"/>
              <a:buAutoNum type="arabicPeriod"/>
            </a:pPr>
            <a:r>
              <a:rPr lang="ru-RU" sz="32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Здравоохранение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– </a:t>
            </a: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5 236 контрактов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на общую стоимость </a:t>
            </a: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1 974,77 млн. руб.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C00000"/>
              </a:buClr>
              <a:buFont typeface="Arial"/>
              <a:buAutoNum type="arabicPeriod"/>
            </a:pPr>
            <a:r>
              <a:rPr lang="ru-RU" sz="32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Финансы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- </a:t>
            </a: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  контрактов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на общую стоимость </a:t>
            </a: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548,36 млн. руб.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C00000"/>
              </a:buClr>
              <a:buFont typeface="Arial"/>
              <a:buAutoNum type="arabicPeriod"/>
            </a:pPr>
            <a:r>
              <a:rPr lang="ru-RU" sz="32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Дорожное хозяйство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- </a:t>
            </a: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 контрактов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на общую сумму  </a:t>
            </a: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232,59 млн. руб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</a:p>
          <a:p>
            <a:pPr marL="514440" indent="-514080">
              <a:lnSpc>
                <a:spcPct val="100000"/>
              </a:lnSpc>
              <a:buClr>
                <a:srgbClr val="C00000"/>
              </a:buClr>
              <a:buFont typeface="Arial"/>
              <a:buAutoNum type="arabicPeriod"/>
            </a:pPr>
            <a:r>
              <a:rPr lang="ru-RU" sz="32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Социальная защита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– </a:t>
            </a: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585 контрактов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на общую сумму </a:t>
            </a: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100,86 млн. руб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Муниципальные закупки
(конкурентные закупки)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lang="ru-RU" sz="32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1) г. Ярославль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– </a:t>
            </a: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299 контрактов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на общую стоимость </a:t>
            </a: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922,83 млн. руб.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lang="ru-RU" sz="32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2) г. Рыбинск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– </a:t>
            </a: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71 контракт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на общую стоимость </a:t>
            </a: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327,68 млн. руб.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lang="ru-RU" sz="32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3) Ростовский МР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– </a:t>
            </a: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107 контрактов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на общую стоимость </a:t>
            </a: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139,13  млн. руб.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7236360" y="980640"/>
            <a:ext cx="1511640" cy="791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2"/>
          <p:cNvSpPr/>
          <p:nvPr/>
        </p:nvSpPr>
        <p:spPr>
          <a:xfrm>
            <a:off x="7297920" y="4581000"/>
            <a:ext cx="1511640" cy="1079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CustomShape 3"/>
          <p:cNvSpPr/>
          <p:nvPr/>
        </p:nvSpPr>
        <p:spPr>
          <a:xfrm>
            <a:off x="4284000" y="1321560"/>
            <a:ext cx="863640" cy="395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4"/>
          <p:cNvSpPr/>
          <p:nvPr/>
        </p:nvSpPr>
        <p:spPr>
          <a:xfrm>
            <a:off x="5148000" y="5121360"/>
            <a:ext cx="521640" cy="467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5"/>
          <p:cNvSpPr/>
          <p:nvPr/>
        </p:nvSpPr>
        <p:spPr>
          <a:xfrm>
            <a:off x="3985920" y="5229360"/>
            <a:ext cx="503640" cy="287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CustomShape 6"/>
          <p:cNvSpPr/>
          <p:nvPr/>
        </p:nvSpPr>
        <p:spPr>
          <a:xfrm>
            <a:off x="5094000" y="4476600"/>
            <a:ext cx="575640" cy="474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2000" rIns="0" bIns="72000" anchor="ctr"/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1670,988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8" name="CustomShape 7"/>
          <p:cNvSpPr/>
          <p:nvPr/>
        </p:nvSpPr>
        <p:spPr>
          <a:xfrm>
            <a:off x="1113120" y="4714200"/>
            <a:ext cx="5256360" cy="51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9" name="CustomShape 8"/>
          <p:cNvSpPr/>
          <p:nvPr/>
        </p:nvSpPr>
        <p:spPr>
          <a:xfrm>
            <a:off x="5103360" y="4362840"/>
            <a:ext cx="575640" cy="474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CustomShape 9"/>
          <p:cNvSpPr/>
          <p:nvPr/>
        </p:nvSpPr>
        <p:spPr>
          <a:xfrm>
            <a:off x="2771640" y="1781280"/>
            <a:ext cx="647640" cy="423360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221" name="CustomShape 10"/>
          <p:cNvSpPr/>
          <p:nvPr/>
        </p:nvSpPr>
        <p:spPr>
          <a:xfrm>
            <a:off x="4237920" y="4714200"/>
            <a:ext cx="2278080" cy="946800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222" name="CustomShape 11"/>
          <p:cNvSpPr/>
          <p:nvPr/>
        </p:nvSpPr>
        <p:spPr>
          <a:xfrm>
            <a:off x="3492000" y="836640"/>
            <a:ext cx="2736000" cy="287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CustomShape 12"/>
          <p:cNvSpPr/>
          <p:nvPr/>
        </p:nvSpPr>
        <p:spPr>
          <a:xfrm>
            <a:off x="4068000" y="4714200"/>
            <a:ext cx="2448000" cy="257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224" name="CustomShape 13"/>
          <p:cNvSpPr/>
          <p:nvPr/>
        </p:nvSpPr>
        <p:spPr>
          <a:xfrm>
            <a:off x="3985920" y="5517360"/>
            <a:ext cx="2383560" cy="359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CustomShape 14"/>
          <p:cNvSpPr/>
          <p:nvPr/>
        </p:nvSpPr>
        <p:spPr>
          <a:xfrm>
            <a:off x="4140000" y="5121360"/>
            <a:ext cx="1800000" cy="233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CustomShape 15"/>
          <p:cNvSpPr/>
          <p:nvPr/>
        </p:nvSpPr>
        <p:spPr>
          <a:xfrm>
            <a:off x="2843640" y="1364040"/>
            <a:ext cx="575640" cy="36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7" name="CustomShape 16"/>
          <p:cNvSpPr/>
          <p:nvPr/>
        </p:nvSpPr>
        <p:spPr>
          <a:xfrm>
            <a:off x="4512600" y="1376640"/>
            <a:ext cx="788040" cy="338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8" name="CustomShape 17"/>
          <p:cNvSpPr/>
          <p:nvPr/>
        </p:nvSpPr>
        <p:spPr>
          <a:xfrm>
            <a:off x="4237920" y="4838040"/>
            <a:ext cx="667440" cy="36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9" name="TextShape 18"/>
          <p:cNvSpPr txBox="1"/>
          <p:nvPr/>
        </p:nvSpPr>
        <p:spPr>
          <a:xfrm>
            <a:off x="827640" y="332640"/>
            <a:ext cx="7560360" cy="863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Государственные закупки среди субъектов малого предпринимательства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30" name="Picture 3"/>
          <p:cNvPicPr/>
          <p:nvPr/>
        </p:nvPicPr>
        <p:blipFill>
          <a:blip r:embed="rId2"/>
          <a:stretch/>
        </p:blipFill>
        <p:spPr>
          <a:xfrm>
            <a:off x="655200" y="1376640"/>
            <a:ext cx="8308800" cy="450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1" name="Объект 3"/>
          <p:cNvGraphicFramePr/>
          <p:nvPr/>
        </p:nvGraphicFramePr>
        <p:xfrm>
          <a:off x="755640" y="1042200"/>
          <a:ext cx="7455960" cy="511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2" name="CustomShape 1"/>
          <p:cNvSpPr/>
          <p:nvPr/>
        </p:nvSpPr>
        <p:spPr>
          <a:xfrm>
            <a:off x="5004000" y="1989000"/>
            <a:ext cx="1367640" cy="647640"/>
          </a:xfrm>
          <a:prstGeom prst="rect">
            <a:avLst/>
          </a:prstGeom>
          <a:solidFill>
            <a:schemeClr val="bg1"/>
          </a:solidFill>
          <a:ln w="3816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среднем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3,8 чел.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CustomShape 2"/>
          <p:cNvSpPr/>
          <p:nvPr/>
        </p:nvSpPr>
        <p:spPr>
          <a:xfrm>
            <a:off x="5004000" y="1240200"/>
            <a:ext cx="1367640" cy="647640"/>
          </a:xfrm>
          <a:prstGeom prst="rect">
            <a:avLst/>
          </a:prstGeom>
          <a:solidFill>
            <a:schemeClr val="bg1"/>
          </a:solidFill>
          <a:ln w="3816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среднем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2,9 чел.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4" name="CustomShape 3"/>
          <p:cNvSpPr/>
          <p:nvPr/>
        </p:nvSpPr>
        <p:spPr>
          <a:xfrm>
            <a:off x="860040" y="126360"/>
            <a:ext cx="799236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Уровень конкуренции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0" i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(среднее количество участников на 1 лот)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Экономия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6" name="TextShape 2"/>
          <p:cNvSpPr txBox="1"/>
          <p:nvPr/>
        </p:nvSpPr>
        <p:spPr>
          <a:xfrm>
            <a:off x="107640" y="1600200"/>
            <a:ext cx="892872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Государственные закупки:</a:t>
            </a: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376,54 млн. руб. (12,4%)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Муниципальные закупки:</a:t>
            </a: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128,10 млн. руб. (8,0%)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Shape 1"/>
          <p:cNvSpPr txBox="1"/>
          <p:nvPr/>
        </p:nvSpPr>
        <p:spPr>
          <a:xfrm>
            <a:off x="755640" y="116640"/>
            <a:ext cx="8229240" cy="1042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ТОП-5 муниципальных образований по относительной экономии, %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238" name="Объект 5"/>
          <p:cNvGraphicFramePr/>
          <p:nvPr/>
        </p:nvGraphicFramePr>
        <p:xfrm>
          <a:off x="467640" y="1196640"/>
          <a:ext cx="8229240" cy="506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9" name="CustomShape 2"/>
          <p:cNvSpPr/>
          <p:nvPr/>
        </p:nvSpPr>
        <p:spPr>
          <a:xfrm>
            <a:off x="5508000" y="1700640"/>
            <a:ext cx="3096000" cy="364680"/>
          </a:xfrm>
          <a:prstGeom prst="rect">
            <a:avLst/>
          </a:prstGeom>
          <a:noFill/>
          <a:ln w="381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Средняя экономия – 25,9%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Shape 1"/>
          <p:cNvSpPr txBox="1"/>
          <p:nvPr/>
        </p:nvSpPr>
        <p:spPr>
          <a:xfrm>
            <a:off x="457200" y="274680"/>
            <a:ext cx="850680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Проверка обоснованности крупных закупок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1" name="TextShape 2"/>
          <p:cNvSpPr txBox="1"/>
          <p:nvPr/>
        </p:nvSpPr>
        <p:spPr>
          <a:xfrm>
            <a:off x="457200" y="1600200"/>
            <a:ext cx="8363272" cy="44210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C00000"/>
              </a:buClr>
              <a:buFont typeface="Arial"/>
              <a:buChar char="•"/>
            </a:pPr>
            <a:r>
              <a:rPr lang="ru-RU" sz="2000" b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Комиссия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 оценке обоснованности и обеспечения эффективности организации крупных закупок (свыше 5 млн руб.)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C00000"/>
              </a:buClr>
              <a:buFont typeface="Arial"/>
              <a:buChar char="•"/>
            </a:pPr>
            <a:r>
              <a:rPr lang="ru-RU" sz="2000" b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 заседаний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- рассмотрено </a:t>
            </a:r>
            <a:r>
              <a:rPr lang="ru-RU" sz="2000" b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104 заявки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C00000"/>
              </a:buClr>
              <a:buFont typeface="Arial"/>
              <a:buChar char="•"/>
            </a:pPr>
            <a:r>
              <a:rPr lang="ru-RU" sz="2000" b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Основные результаты</a:t>
            </a:r>
            <a:r>
              <a:rPr lang="ru-RU" sz="2000" b="1" strike="noStrike" spc="-1" dirty="0" smtClean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 48% заявок (50) – принято решение 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целесообразности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закупок при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условии доработки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и предоставления дополнительных материалов </a:t>
            </a:r>
          </a:p>
          <a:p>
            <a:pPr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- 44% заявок (46) – принято решение 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целесообразности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закупки,</a:t>
            </a:r>
          </a:p>
          <a:p>
            <a:pPr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- 7%  заявок –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рассмотреть повторно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после доработки;</a:t>
            </a:r>
          </a:p>
          <a:p>
            <a:pPr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- 1% заявок – принято решение 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нецелесообразности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закупки.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4429</TotalTime>
  <Words>318</Words>
  <Application>Microsoft Office PowerPoint</Application>
  <PresentationFormat>Экран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Office Theme</vt:lpstr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Романова Елена Германовна</dc:creator>
  <dc:description/>
  <cp:lastModifiedBy>User</cp:lastModifiedBy>
  <cp:revision>464</cp:revision>
  <cp:lastPrinted>2017-06-15T13:23:39Z</cp:lastPrinted>
  <dcterms:created xsi:type="dcterms:W3CDTF">2015-07-01T13:16:45Z</dcterms:created>
  <dcterms:modified xsi:type="dcterms:W3CDTF">2017-06-15T16:58:13Z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12</vt:i4>
  </property>
</Properties>
</file>