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</p:sldMasterIdLst>
  <p:notesMasterIdLst>
    <p:notesMasterId r:id="rId20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</p:sldIdLst>
  <p:sldSz cx="9144000" cy="6858000" type="screen4x3"/>
  <p:notesSz cx="6781800" cy="99187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960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Для правки формата примечаний щёлкните мышью</a:t>
            </a:r>
          </a:p>
        </p:txBody>
      </p:sp>
      <p:sp>
        <p:nvSpPr>
          <p:cNvPr id="117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ru-RU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&lt;заголовок&gt;</a:t>
            </a:r>
          </a:p>
        </p:txBody>
      </p:sp>
      <p:sp>
        <p:nvSpPr>
          <p:cNvPr id="118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ru-RU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&lt;дата/время&gt;</a:t>
            </a:r>
          </a:p>
        </p:txBody>
      </p:sp>
      <p:sp>
        <p:nvSpPr>
          <p:cNvPr id="119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ru-RU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&lt;нижний колонтитул&gt;</a:t>
            </a:r>
          </a:p>
        </p:txBody>
      </p:sp>
      <p:sp>
        <p:nvSpPr>
          <p:cNvPr id="120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30470AE3-C3F4-41A1-81BA-4EB1F809D9E4}" type="slidenum">
              <a:rPr lang="ru-RU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‹#›</a:t>
            </a:fld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008787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CustomShape 1"/>
          <p:cNvSpPr/>
          <p:nvPr/>
        </p:nvSpPr>
        <p:spPr>
          <a:xfrm>
            <a:off x="3841920" y="9421920"/>
            <a:ext cx="2930040" cy="4867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880" tIns="46440" rIns="92880" bIns="46440" anchor="b"/>
          <a:lstStyle/>
          <a:p>
            <a:pPr algn="r">
              <a:lnSpc>
                <a:spcPct val="100000"/>
              </a:lnSpc>
            </a:pPr>
            <a:fld id="{39B7CD06-0FA2-4E8D-B281-7E98B49F8856}" type="slidenum">
              <a:rPr lang="ru-RU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1</a:t>
            </a:fld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2" name="CustomShape 2"/>
          <p:cNvSpPr/>
          <p:nvPr/>
        </p:nvSpPr>
        <p:spPr>
          <a:xfrm>
            <a:off x="677880" y="4710240"/>
            <a:ext cx="5425560" cy="44636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CustomShape 1"/>
          <p:cNvSpPr/>
          <p:nvPr/>
        </p:nvSpPr>
        <p:spPr>
          <a:xfrm>
            <a:off x="3841920" y="9421920"/>
            <a:ext cx="2930040" cy="4867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880" tIns="46440" rIns="92880" bIns="46440" anchor="b"/>
          <a:lstStyle/>
          <a:p>
            <a:pPr algn="r">
              <a:lnSpc>
                <a:spcPct val="100000"/>
              </a:lnSpc>
            </a:pPr>
            <a:fld id="{175093D5-4666-4483-892A-E2191A429305}" type="slidenum">
              <a:rPr lang="ru-RU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2</a:t>
            </a:fld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4" name="CustomShape 2"/>
          <p:cNvSpPr/>
          <p:nvPr/>
        </p:nvSpPr>
        <p:spPr>
          <a:xfrm>
            <a:off x="677880" y="4710240"/>
            <a:ext cx="5425560" cy="44636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CustomShape 1"/>
          <p:cNvSpPr/>
          <p:nvPr/>
        </p:nvSpPr>
        <p:spPr>
          <a:xfrm>
            <a:off x="3841920" y="9421920"/>
            <a:ext cx="2930040" cy="4867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880" tIns="46440" rIns="92880" bIns="46440" anchor="b"/>
          <a:lstStyle/>
          <a:p>
            <a:pPr algn="r">
              <a:lnSpc>
                <a:spcPct val="100000"/>
              </a:lnSpc>
            </a:pPr>
            <a:fld id="{400A398D-9BA7-481C-8CE2-4E0B1513E578}" type="slidenum">
              <a:rPr lang="ru-RU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3</a:t>
            </a:fld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6" name="CustomShape 2"/>
          <p:cNvSpPr/>
          <p:nvPr/>
        </p:nvSpPr>
        <p:spPr>
          <a:xfrm>
            <a:off x="677880" y="4710240"/>
            <a:ext cx="5425560" cy="44636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CustomShape 1"/>
          <p:cNvSpPr/>
          <p:nvPr/>
        </p:nvSpPr>
        <p:spPr>
          <a:xfrm>
            <a:off x="3841920" y="9421920"/>
            <a:ext cx="2930040" cy="4867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880" tIns="46440" rIns="92880" bIns="46440" anchor="b"/>
          <a:lstStyle/>
          <a:p>
            <a:pPr algn="r">
              <a:lnSpc>
                <a:spcPct val="100000"/>
              </a:lnSpc>
            </a:pPr>
            <a:fld id="{A4562CDB-5F72-40F8-8905-99BEC8063E28}" type="slidenum">
              <a:rPr lang="ru-RU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4</a:t>
            </a:fld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8" name="CustomShape 2"/>
          <p:cNvSpPr/>
          <p:nvPr/>
        </p:nvSpPr>
        <p:spPr>
          <a:xfrm>
            <a:off x="677880" y="4710240"/>
            <a:ext cx="5425560" cy="44636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CustomShape 1"/>
          <p:cNvSpPr/>
          <p:nvPr/>
        </p:nvSpPr>
        <p:spPr>
          <a:xfrm>
            <a:off x="3841920" y="9421920"/>
            <a:ext cx="2930040" cy="4867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880" tIns="46440" rIns="92880" bIns="46440" anchor="b"/>
          <a:lstStyle/>
          <a:p>
            <a:pPr algn="r">
              <a:lnSpc>
                <a:spcPct val="100000"/>
              </a:lnSpc>
            </a:pPr>
            <a:fld id="{10847A7D-6C4A-4A5C-837C-911BB312B93E}" type="slidenum">
              <a:rPr lang="ru-RU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5</a:t>
            </a:fld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0" name="CustomShape 2"/>
          <p:cNvSpPr/>
          <p:nvPr/>
        </p:nvSpPr>
        <p:spPr>
          <a:xfrm>
            <a:off x="677880" y="4710240"/>
            <a:ext cx="5425560" cy="44636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CustomShape 1"/>
          <p:cNvSpPr/>
          <p:nvPr/>
        </p:nvSpPr>
        <p:spPr>
          <a:xfrm>
            <a:off x="3841920" y="9421920"/>
            <a:ext cx="2930040" cy="4867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880" tIns="46440" rIns="92880" bIns="46440" anchor="b"/>
          <a:lstStyle/>
          <a:p>
            <a:pPr algn="r">
              <a:lnSpc>
                <a:spcPct val="100000"/>
              </a:lnSpc>
            </a:pPr>
            <a:fld id="{D0C99423-4FD1-4436-B721-3E9F82285A2A}" type="slidenum">
              <a:rPr lang="ru-RU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6</a:t>
            </a:fld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2" name="CustomShape 2"/>
          <p:cNvSpPr/>
          <p:nvPr/>
        </p:nvSpPr>
        <p:spPr>
          <a:xfrm>
            <a:off x="677880" y="4710240"/>
            <a:ext cx="5425560" cy="44636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6" name="Рисунок 35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37" name="Рисунок 36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9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0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74" name="Рисунок 73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75" name="Рисунок 74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4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9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0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3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14" name="Рисунок 113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115" name="Рисунок 114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4.jpe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2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5" Type="http://schemas.openxmlformats.org/officeDocument/2006/relationships/image" Target="../media/image4.jpeg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/>
          <p:nvPr/>
        </p:nvPicPr>
        <p:blipFill>
          <a:blip r:embed="rId14"/>
          <a:stretch/>
        </p:blipFill>
        <p:spPr>
          <a:xfrm>
            <a:off x="0" y="0"/>
            <a:ext cx="9143640" cy="2638080"/>
          </a:xfrm>
          <a:prstGeom prst="rect">
            <a:avLst/>
          </a:prstGeom>
          <a:ln>
            <a:noFill/>
          </a:ln>
        </p:spPr>
      </p:pic>
      <p:pic>
        <p:nvPicPr>
          <p:cNvPr id="5" name="Picture 2"/>
          <p:cNvPicPr/>
          <p:nvPr/>
        </p:nvPicPr>
        <p:blipFill>
          <a:blip r:embed="rId15"/>
          <a:stretch/>
        </p:blipFill>
        <p:spPr>
          <a:xfrm>
            <a:off x="0" y="6624720"/>
            <a:ext cx="9143640" cy="259920"/>
          </a:xfrm>
          <a:prstGeom prst="rect">
            <a:avLst/>
          </a:prstGeom>
          <a:ln>
            <a:noFill/>
          </a:ln>
        </p:spPr>
      </p:pic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ru-RU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Для правки текста заголовка щёлкните мышью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Второй уровень структуры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Третий уровень структуры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Четвёртый уровень структуры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Пятый уровень структуры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Шестой уровень структуры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Picture 3"/>
          <p:cNvPicPr/>
          <p:nvPr/>
        </p:nvPicPr>
        <p:blipFill>
          <a:blip r:embed="rId14"/>
          <a:stretch/>
        </p:blipFill>
        <p:spPr>
          <a:xfrm>
            <a:off x="0" y="6624720"/>
            <a:ext cx="9143640" cy="259920"/>
          </a:xfrm>
          <a:prstGeom prst="rect">
            <a:avLst/>
          </a:prstGeom>
          <a:ln>
            <a:noFill/>
          </a:ln>
        </p:spPr>
      </p:pic>
      <p:pic>
        <p:nvPicPr>
          <p:cNvPr id="39" name="Picture 4"/>
          <p:cNvPicPr/>
          <p:nvPr/>
        </p:nvPicPr>
        <p:blipFill>
          <a:blip r:embed="rId15"/>
          <a:stretch/>
        </p:blipFill>
        <p:spPr>
          <a:xfrm>
            <a:off x="0" y="0"/>
            <a:ext cx="9143640" cy="907560"/>
          </a:xfrm>
          <a:prstGeom prst="rect">
            <a:avLst/>
          </a:prstGeom>
          <a:ln>
            <a:noFill/>
          </a:ln>
        </p:spPr>
      </p:pic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ru-RU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Для правки текста заголовка щёлкните мышью</a:t>
            </a:r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Второй уровень структуры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Третий уровень структуры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Четвёртый уровень структуры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Пятый уровень структуры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Шестой уровень структуры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" name="Picture 3"/>
          <p:cNvPicPr/>
          <p:nvPr/>
        </p:nvPicPr>
        <p:blipFill>
          <a:blip r:embed="rId14"/>
          <a:stretch/>
        </p:blipFill>
        <p:spPr>
          <a:xfrm>
            <a:off x="0" y="6624720"/>
            <a:ext cx="9143640" cy="259920"/>
          </a:xfrm>
          <a:prstGeom prst="rect">
            <a:avLst/>
          </a:prstGeom>
          <a:ln>
            <a:noFill/>
          </a:ln>
        </p:spPr>
      </p:pic>
      <p:pic>
        <p:nvPicPr>
          <p:cNvPr id="77" name="Picture 4"/>
          <p:cNvPicPr/>
          <p:nvPr/>
        </p:nvPicPr>
        <p:blipFill>
          <a:blip r:embed="rId15"/>
          <a:stretch/>
        </p:blipFill>
        <p:spPr>
          <a:xfrm>
            <a:off x="0" y="0"/>
            <a:ext cx="9143640" cy="907560"/>
          </a:xfrm>
          <a:prstGeom prst="rect">
            <a:avLst/>
          </a:prstGeom>
          <a:ln>
            <a:noFill/>
          </a:ln>
        </p:spPr>
      </p:pic>
      <p:pic>
        <p:nvPicPr>
          <p:cNvPr id="78" name="Picture 7"/>
          <p:cNvPicPr/>
          <p:nvPr/>
        </p:nvPicPr>
        <p:blipFill>
          <a:blip r:embed="rId16"/>
          <a:stretch/>
        </p:blipFill>
        <p:spPr>
          <a:xfrm>
            <a:off x="0" y="0"/>
            <a:ext cx="9143640" cy="2638080"/>
          </a:xfrm>
          <a:prstGeom prst="rect">
            <a:avLst/>
          </a:prstGeom>
          <a:ln>
            <a:noFill/>
          </a:ln>
        </p:spPr>
      </p:pic>
      <p:pic>
        <p:nvPicPr>
          <p:cNvPr id="79" name="Picture 8"/>
          <p:cNvPicPr/>
          <p:nvPr/>
        </p:nvPicPr>
        <p:blipFill>
          <a:blip r:embed="rId14"/>
          <a:stretch/>
        </p:blipFill>
        <p:spPr>
          <a:xfrm>
            <a:off x="0" y="6624720"/>
            <a:ext cx="9143640" cy="259920"/>
          </a:xfrm>
          <a:prstGeom prst="rect">
            <a:avLst/>
          </a:prstGeom>
          <a:ln>
            <a:noFill/>
          </a:ln>
        </p:spPr>
      </p:pic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ru-RU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Для правки текста заголовка щёлкните мышью</a:t>
            </a:r>
          </a:p>
        </p:txBody>
      </p:sp>
      <p:sp>
        <p:nvSpPr>
          <p:cNvPr id="8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Второй уровень структуры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Третий уровень структуры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Четвёртый уровень структуры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Пятый уровень структуры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Шестой уровень структуры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CustomShape 1"/>
          <p:cNvSpPr/>
          <p:nvPr/>
        </p:nvSpPr>
        <p:spPr>
          <a:xfrm>
            <a:off x="1728720" y="3311640"/>
            <a:ext cx="7127640" cy="2231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>
              <a:lnSpc>
                <a:spcPct val="100000"/>
              </a:lnSpc>
            </a:pPr>
            <a:r>
              <a:rPr lang="ru-RU" sz="2800" b="1" strike="noStrike" spc="-1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400" b="1" strike="noStrike" spc="-1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Итоги работы в сфере контроля осуществления закупок за 2016 год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2" name="CustomShape 2"/>
          <p:cNvSpPr/>
          <p:nvPr/>
        </p:nvSpPr>
        <p:spPr>
          <a:xfrm>
            <a:off x="1800360" y="2303640"/>
            <a:ext cx="7882920" cy="718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ctr"/>
          <a:lstStyle/>
          <a:p>
            <a:pPr>
              <a:lnSpc>
                <a:spcPct val="100000"/>
              </a:lnSpc>
            </a:pPr>
            <a:r>
              <a:rPr lang="ru-RU" sz="2400" b="1" strike="noStrike" spc="-1">
                <a:solidFill>
                  <a:srgbClr val="00808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Управление Федеральной антимонопольной службы по Ярославской области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3" name="CustomShape 3"/>
          <p:cNvSpPr/>
          <p:nvPr/>
        </p:nvSpPr>
        <p:spPr>
          <a:xfrm>
            <a:off x="3600360" y="5832360"/>
            <a:ext cx="5400360" cy="6123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4" name="TextShape 4"/>
          <p:cNvSpPr txBox="1"/>
          <p:nvPr/>
        </p:nvSpPr>
        <p:spPr>
          <a:xfrm>
            <a:off x="4896000" y="5693760"/>
            <a:ext cx="4176000" cy="858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ru-RU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Временно исполняющий обязанности руководителя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ru-RU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Ярославского УФАС России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ru-RU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Иван Геннадьевич Паутов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6" name="Table 1"/>
          <p:cNvGraphicFramePr/>
          <p:nvPr>
            <p:extLst>
              <p:ext uri="{D42A27DB-BD31-4B8C-83A1-F6EECF244321}">
                <p14:modId xmlns:p14="http://schemas.microsoft.com/office/powerpoint/2010/main" val="3784731152"/>
              </p:ext>
            </p:extLst>
          </p:nvPr>
        </p:nvGraphicFramePr>
        <p:xfrm>
          <a:off x="139680" y="981000"/>
          <a:ext cx="8893080" cy="5616720"/>
        </p:xfrm>
        <a:graphic>
          <a:graphicData uri="http://schemas.openxmlformats.org/drawingml/2006/table">
            <a:tbl>
              <a:tblPr/>
              <a:tblGrid>
                <a:gridCol w="5560920"/>
                <a:gridCol w="3332160"/>
              </a:tblGrid>
              <a:tr h="14194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000" b="1" strike="noStrike" spc="-1" dirty="0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rebuchet MS"/>
                        </a:rPr>
                        <a:t>Нарушения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000" b="1" strike="noStrike" spc="-1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rebuchet MS"/>
                        </a:rPr>
                        <a:t>Административная ответственность (размер штрафа, привлекаемое лицо)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solidFill>
                      <a:srgbClr val="CCECFF"/>
                    </a:solidFill>
                  </a:tcPr>
                </a:tc>
              </a:tr>
              <a:tr h="4197240">
                <a:tc>
                  <a:txBody>
                    <a:bodyPr/>
                    <a:lstStyle/>
                    <a:p>
                      <a:pPr marL="342720" indent="-342360" algn="ctr">
                        <a:lnSpc>
                          <a:spcPct val="100000"/>
                        </a:lnSpc>
                      </a:pPr>
                      <a:r>
                        <a:rPr lang="ru-RU" sz="1800" b="0" strike="noStrike" spc="-1" dirty="0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rebuchet MS"/>
                        </a:rPr>
                        <a:t> 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marL="342720" indent="-342360" algn="just">
                        <a:lnSpc>
                          <a:spcPct val="100000"/>
                        </a:lnSpc>
                      </a:pPr>
                      <a:r>
                        <a:rPr lang="ru-RU" sz="1600" b="1" strike="noStrike" spc="-1" dirty="0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rebuchet MS"/>
                        </a:rPr>
                        <a:t>Изменение условий заключенного контракта:</a:t>
                      </a:r>
                      <a:endParaRPr lang="ru-RU" sz="16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marL="342720" indent="-342360" algn="just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Trebuchet MS"/>
                        <a:buChar char="-"/>
                      </a:pPr>
                      <a:r>
                        <a:rPr lang="ru-RU" sz="1600" b="1" strike="noStrike" spc="-1" dirty="0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rebuchet MS"/>
                        </a:rPr>
                        <a:t>заключение дополнительного соглашения к заключенному контракту о продлении сроков его исполнения;</a:t>
                      </a:r>
                      <a:endParaRPr lang="ru-RU" sz="16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marL="342720" indent="-342360" algn="just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Trebuchet MS"/>
                        <a:buChar char="-"/>
                      </a:pPr>
                      <a:r>
                        <a:rPr lang="ru-RU" sz="1600" b="1" strike="noStrike" spc="-1" dirty="0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rebuchet MS"/>
                        </a:rPr>
                        <a:t>заключение дополнительного соглашения об изменении цены контракта в случаях, не предусмотренных частью 1 статьи 95 ФЗ № 44;</a:t>
                      </a:r>
                      <a:endParaRPr lang="ru-RU" sz="16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marL="342720" indent="-342360" algn="just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Trebuchet MS"/>
                        <a:buChar char="-"/>
                      </a:pPr>
                      <a:r>
                        <a:rPr lang="ru-RU" sz="1600" b="1" strike="noStrike" spc="-1" dirty="0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rebuchet MS"/>
                        </a:rPr>
                        <a:t>Заключение дополнительного соглашения об изменении предмета закупки на иной с улучшенными характеристиками, которые однако не соответствуют изначальным требованиям аукционной документации. </a:t>
                      </a:r>
                      <a:endParaRPr lang="ru-RU" sz="16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800" b="1" strike="noStrike" spc="-1" dirty="0" smtClean="0">
                        <a:solidFill>
                          <a:srgbClr val="0D0D0D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rebuchet MS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ru-RU" sz="1800" b="1" strike="noStrike" spc="-1" dirty="0" smtClean="0">
                        <a:solidFill>
                          <a:srgbClr val="0D0D0D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rebuchet MS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ru-RU" sz="1800" b="1" strike="noStrike" spc="-1" dirty="0" smtClean="0">
                        <a:solidFill>
                          <a:srgbClr val="0D0D0D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rebuchet MS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b="1" strike="noStrike" spc="-1" dirty="0" smtClean="0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rebuchet MS"/>
                        </a:rPr>
                        <a:t>Часть </a:t>
                      </a:r>
                      <a:r>
                        <a:rPr lang="ru-RU" sz="1800" b="1" strike="noStrike" spc="-1" dirty="0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rebuchet MS"/>
                        </a:rPr>
                        <a:t>4 статьи 7.32 </a:t>
                      </a:r>
                      <a:r>
                        <a:rPr lang="ru-RU" sz="1800" b="1" strike="noStrike" spc="-1" dirty="0" smtClean="0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rebuchet MS"/>
                        </a:rPr>
                        <a:t>КоАП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b="1" strike="noStrike" spc="-1" dirty="0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rebuchet MS"/>
                        </a:rPr>
                        <a:t>ДЛ – 20 000 руб.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b="1" strike="noStrike" spc="-1" dirty="0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rebuchet MS"/>
                        </a:rPr>
                        <a:t>ЮЛ – 200 000 руб.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solidFill>
                      <a:srgbClr val="CCECFF"/>
                    </a:solidFill>
                  </a:tcPr>
                </a:tc>
              </a:tr>
            </a:tbl>
          </a:graphicData>
        </a:graphic>
      </p:graphicFrame>
      <p:sp>
        <p:nvSpPr>
          <p:cNvPr id="157" name="CustomShape 2"/>
          <p:cNvSpPr/>
          <p:nvPr/>
        </p:nvSpPr>
        <p:spPr>
          <a:xfrm>
            <a:off x="142920" y="0"/>
            <a:ext cx="9000720" cy="642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 anchor="ctr"/>
          <a:lstStyle/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Times New Roman"/>
              </a:rPr>
              <a:t>ТИПИЧНЫЕ НАРУШЕНИЯ ЗАКАЗЧИКОВ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Times New Roman"/>
              </a:rPr>
              <a:t>ПРИ ЗАКЛЮЧЕНИИ И ИСПОЛНЕНИИ КОНТРАКТА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CustomShape 1"/>
          <p:cNvSpPr/>
          <p:nvPr/>
        </p:nvSpPr>
        <p:spPr>
          <a:xfrm>
            <a:off x="0" y="0"/>
            <a:ext cx="9143640" cy="703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Times New Roman"/>
              </a:rPr>
              <a:t>ТИПИЧНЫЕ НАРУШЕНИЯ ЗАКАЗЧИКОВ ПРИ РАЗМЕЩЕНИИ ИНФОРМАЦИИ НА ОФИЦИАЛЬНОМ САЙТЕ В СЕТИ «ИНТЕРНЕТ»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159" name="Table 2"/>
          <p:cNvGraphicFramePr/>
          <p:nvPr>
            <p:extLst>
              <p:ext uri="{D42A27DB-BD31-4B8C-83A1-F6EECF244321}">
                <p14:modId xmlns:p14="http://schemas.microsoft.com/office/powerpoint/2010/main" val="231632144"/>
              </p:ext>
            </p:extLst>
          </p:nvPr>
        </p:nvGraphicFramePr>
        <p:xfrm>
          <a:off x="103320" y="1052640"/>
          <a:ext cx="8937360" cy="5400720"/>
        </p:xfrm>
        <a:graphic>
          <a:graphicData uri="http://schemas.openxmlformats.org/drawingml/2006/table">
            <a:tbl>
              <a:tblPr/>
              <a:tblGrid>
                <a:gridCol w="4884480"/>
                <a:gridCol w="4052880"/>
              </a:tblGrid>
              <a:tr h="16239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000" b="1" strike="noStrike" spc="-1" dirty="0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rebuchet MS"/>
                        </a:rPr>
                        <a:t>Нарушения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000" b="1" strike="noStrike" spc="-1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rebuchet MS"/>
                        </a:rPr>
                        <a:t>Административная ответственность (размер штрафа, привлекаемое лицо)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solidFill>
                      <a:srgbClr val="CCECFF"/>
                    </a:solidFill>
                  </a:tcPr>
                </a:tc>
              </a:tr>
              <a:tr h="3776760">
                <a:tc>
                  <a:txBody>
                    <a:bodyPr/>
                    <a:lstStyle/>
                    <a:p>
                      <a:pPr marL="342720" indent="-342360" algn="just">
                        <a:lnSpc>
                          <a:spcPct val="100000"/>
                        </a:lnSpc>
                      </a:pPr>
                      <a:r>
                        <a:rPr lang="ru-RU" sz="1600" b="0" strike="noStrike" spc="-1" dirty="0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rebuchet MS"/>
                        </a:rPr>
                        <a:t> </a:t>
                      </a:r>
                      <a:r>
                        <a:rPr lang="ru-RU" sz="1600" b="1" strike="noStrike" spc="-1" dirty="0" smtClean="0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rebuchet MS"/>
                        </a:rPr>
                        <a:t>-</a:t>
                      </a:r>
                      <a:r>
                        <a:rPr lang="ru-RU" sz="1600" b="1" strike="noStrike" spc="-1" baseline="0" dirty="0" smtClean="0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rebuchet MS"/>
                        </a:rPr>
                        <a:t>   </a:t>
                      </a:r>
                      <a:r>
                        <a:rPr lang="ru-RU" sz="1600" b="1" strike="noStrike" spc="-1" dirty="0" smtClean="0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rebuchet MS"/>
                        </a:rPr>
                        <a:t>Размещение </a:t>
                      </a:r>
                      <a:r>
                        <a:rPr lang="ru-RU" sz="1600" b="1" strike="noStrike" spc="-1" dirty="0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rebuchet MS"/>
                        </a:rPr>
                        <a:t>заказчиком в ЕИС информации и документов, подлежащих размещению, с нарушением требований, предусмотренных законодательством о контрактной системе в сфере закупок:</a:t>
                      </a:r>
                      <a:endParaRPr lang="ru-RU" sz="16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marL="342720" indent="-342360" algn="just">
                        <a:lnSpc>
                          <a:spcPct val="100000"/>
                        </a:lnSpc>
                      </a:pPr>
                      <a:r>
                        <a:rPr lang="ru-RU" sz="1600" b="1" strike="noStrike" spc="-1" dirty="0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rebuchet MS"/>
                        </a:rPr>
                        <a:t> - несвоевременное размещение отчета об исполнении контракта;</a:t>
                      </a:r>
                      <a:endParaRPr lang="ru-RU" sz="16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marL="342720" indent="-342360" algn="just">
                        <a:lnSpc>
                          <a:spcPct val="100000"/>
                        </a:lnSpc>
                      </a:pPr>
                      <a:r>
                        <a:rPr lang="ru-RU" sz="1600" b="1" strike="noStrike" spc="-1" dirty="0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rebuchet MS"/>
                        </a:rPr>
                        <a:t>- нарушения при размещении закупки у единственного поставщика и т.д.</a:t>
                      </a:r>
                      <a:endParaRPr lang="ru-RU" sz="16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marL="342720" indent="-342360" algn="just">
                        <a:lnSpc>
                          <a:spcPct val="100000"/>
                        </a:lnSpc>
                      </a:pPr>
                      <a:r>
                        <a:rPr lang="ru-RU" sz="1600" b="0" strike="noStrike" spc="-1" dirty="0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rebuchet MS"/>
                        </a:rPr>
                        <a:t> 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marL="342720" indent="-342360" algn="ctr">
                        <a:lnSpc>
                          <a:spcPct val="100000"/>
                        </a:lnSpc>
                      </a:pPr>
                      <a:r>
                        <a:rPr lang="ru-RU" sz="1600" b="0" strike="noStrike" spc="-1" dirty="0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rebuchet MS"/>
                        </a:rPr>
                        <a:t> 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2000" b="1" strike="noStrike" spc="-1" dirty="0" smtClean="0">
                        <a:solidFill>
                          <a:srgbClr val="0D0D0D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rebuchet MS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b="1" strike="noStrike" spc="-1" dirty="0" smtClean="0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rebuchet MS"/>
                        </a:rPr>
                        <a:t>Часть </a:t>
                      </a:r>
                      <a:r>
                        <a:rPr lang="ru-RU" sz="1800" b="1" strike="noStrike" spc="-1" dirty="0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rebuchet MS"/>
                        </a:rPr>
                        <a:t>1.4 статьи 7.30 </a:t>
                      </a:r>
                      <a:r>
                        <a:rPr lang="ru-RU" sz="1800" b="1" strike="noStrike" spc="-1" dirty="0" smtClean="0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rebuchet MS"/>
                        </a:rPr>
                        <a:t>КоАП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b="1" strike="noStrike" spc="-1" dirty="0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rebuchet MS"/>
                        </a:rPr>
                        <a:t>Должностное лицо заказчика, нарушившее предусмотренный 44-ФЗ порядок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b="1" strike="noStrike" spc="-1" dirty="0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rebuchet MS"/>
                        </a:rPr>
                        <a:t>15 000 руб.</a:t>
                      </a:r>
                      <a:r>
                        <a:rPr lang="ru-RU" sz="2000" b="1" strike="noStrike" spc="-1" dirty="0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rebuchet MS"/>
                        </a:rPr>
                        <a:t> 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solidFill>
                      <a:srgbClr val="CCEC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CustomShape 1"/>
          <p:cNvSpPr/>
          <p:nvPr/>
        </p:nvSpPr>
        <p:spPr>
          <a:xfrm>
            <a:off x="36360" y="115920"/>
            <a:ext cx="8929440" cy="410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 anchor="ctr"/>
          <a:lstStyle/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Times New Roman"/>
              </a:rPr>
              <a:t>ТИПИЧНЫЕ НАРУШЕНИЯ ЧЛЕНОВ КОМИССИЙ ЗАКАЗЧИКОВ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161" name="Table 2"/>
          <p:cNvGraphicFramePr/>
          <p:nvPr>
            <p:extLst>
              <p:ext uri="{D42A27DB-BD31-4B8C-83A1-F6EECF244321}">
                <p14:modId xmlns:p14="http://schemas.microsoft.com/office/powerpoint/2010/main" val="1116543684"/>
              </p:ext>
            </p:extLst>
          </p:nvPr>
        </p:nvGraphicFramePr>
        <p:xfrm>
          <a:off x="108000" y="1052640"/>
          <a:ext cx="8858160" cy="5400720"/>
        </p:xfrm>
        <a:graphic>
          <a:graphicData uri="http://schemas.openxmlformats.org/drawingml/2006/table">
            <a:tbl>
              <a:tblPr/>
              <a:tblGrid>
                <a:gridCol w="5788080"/>
                <a:gridCol w="3070080"/>
              </a:tblGrid>
              <a:tr h="16221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000" b="1" strike="noStrike" spc="-1" dirty="0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rebuchet MS"/>
                          <a:ea typeface="Calibri"/>
                        </a:rPr>
                        <a:t>Нарушения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000" b="1" strike="noStrike" spc="-1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rebuchet MS"/>
                          <a:ea typeface="Calibri"/>
                        </a:rPr>
                        <a:t>Административная ответственность (размер штрафа, привлекаемое лицо)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solidFill>
                      <a:srgbClr val="CCECFF"/>
                    </a:solidFill>
                  </a:tcPr>
                </a:tc>
              </a:tr>
              <a:tr h="3778560">
                <a:tc>
                  <a:txBody>
                    <a:bodyPr/>
                    <a:lstStyle/>
                    <a:p>
                      <a:pPr marL="342720" indent="-342360" algn="l">
                        <a:lnSpc>
                          <a:spcPct val="100000"/>
                        </a:lnSpc>
                      </a:pPr>
                      <a:r>
                        <a:rPr lang="ru-RU" sz="1800" b="1" strike="noStrike" spc="-1" dirty="0" smtClean="0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rebuchet MS"/>
                          <a:ea typeface="Calibri"/>
                        </a:rPr>
                        <a:t>-    Нарушение </a:t>
                      </a:r>
                      <a:r>
                        <a:rPr lang="ru-RU" sz="1800" b="1" strike="noStrike" spc="-1" dirty="0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rebuchet MS"/>
                          <a:ea typeface="Calibri"/>
                        </a:rPr>
                        <a:t>порядка отбора участников закупки: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marL="342720" indent="-342360" algn="l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Trebuchet MS"/>
                        <a:buChar char="-"/>
                      </a:pPr>
                      <a:r>
                        <a:rPr lang="ru-RU" sz="1800" b="1" strike="noStrike" spc="-1" dirty="0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rebuchet MS"/>
                          <a:ea typeface="Calibri"/>
                        </a:rPr>
                        <a:t>Неправомерный допуск участников, не представивших документы, представивших документы, не соответствующие требованиям документации;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marL="342720" indent="-342360" algn="l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Trebuchet MS"/>
                        <a:buChar char="-"/>
                      </a:pPr>
                      <a:r>
                        <a:rPr lang="ru-RU" sz="1800" b="1" strike="noStrike" spc="-1" dirty="0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rebuchet MS"/>
                          <a:ea typeface="Calibri"/>
                        </a:rPr>
                        <a:t>Неправомерный отказ в допуске по основаниям, не предусмотренным законодательством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marL="360" indent="0" algn="l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Trebuchet MS"/>
                        <a:buNone/>
                      </a:pP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marL="342720" indent="-342360" algn="ctr">
                        <a:lnSpc>
                          <a:spcPct val="100000"/>
                        </a:lnSpc>
                      </a:pPr>
                      <a:r>
                        <a:rPr lang="ru-RU" sz="1800" b="0" strike="noStrike" spc="-1" dirty="0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rebuchet MS"/>
                          <a:ea typeface="Calibri"/>
                        </a:rPr>
                        <a:t> 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b="1" strike="noStrike" spc="-1" dirty="0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rebuchet MS"/>
                          <a:ea typeface="Calibri"/>
                        </a:rPr>
                        <a:t>Часть 2 статьи 7.30 </a:t>
                      </a:r>
                      <a:r>
                        <a:rPr lang="ru-RU" sz="1800" b="1" strike="noStrike" spc="-1" dirty="0" smtClean="0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rebuchet MS"/>
                          <a:ea typeface="Calibri"/>
                        </a:rPr>
                        <a:t>КоАП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b="1" strike="noStrike" spc="-1" dirty="0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rebuchet MS"/>
                          <a:ea typeface="Calibri"/>
                        </a:rPr>
                        <a:t>1% от </a:t>
                      </a:r>
                      <a:r>
                        <a:rPr lang="ru-RU" sz="1800" b="1" strike="noStrike" spc="-1" dirty="0" err="1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rebuchet MS"/>
                          <a:ea typeface="Calibri"/>
                        </a:rPr>
                        <a:t>нач</a:t>
                      </a:r>
                      <a:r>
                        <a:rPr lang="ru-RU" sz="1800" b="1" strike="noStrike" spc="-1" dirty="0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rebuchet MS"/>
                          <a:ea typeface="Calibri"/>
                        </a:rPr>
                        <a:t> (макс) цены контракта, но не менее 5  000 руб. и не более </a:t>
                      </a:r>
                      <a:endParaRPr lang="ru-RU" sz="1800" b="1" strike="noStrike" spc="-1" dirty="0" smtClean="0">
                        <a:solidFill>
                          <a:srgbClr val="0D0D0D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rebuchet MS"/>
                        <a:ea typeface="Calibri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b="1" strike="noStrike" spc="-1" dirty="0" smtClean="0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rebuchet MS"/>
                          <a:ea typeface="Calibri"/>
                        </a:rPr>
                        <a:t>30 </a:t>
                      </a:r>
                      <a:r>
                        <a:rPr lang="ru-RU" sz="1800" b="1" strike="noStrike" spc="-1" dirty="0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rebuchet MS"/>
                          <a:ea typeface="Calibri"/>
                        </a:rPr>
                        <a:t>000 </a:t>
                      </a:r>
                      <a:r>
                        <a:rPr lang="ru-RU" sz="1800" b="1" strike="noStrike" spc="-1" dirty="0" err="1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rebuchet MS"/>
                          <a:ea typeface="Calibri"/>
                        </a:rPr>
                        <a:t>руб</a:t>
                      </a:r>
                      <a:r>
                        <a:rPr lang="ru-RU" sz="1800" b="1" strike="noStrike" spc="-1" dirty="0" smtClean="0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rebuchet MS"/>
                          <a:ea typeface="Calibri"/>
                        </a:rPr>
                        <a:t>;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b="1" strike="noStrike" spc="-1" dirty="0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rebuchet MS"/>
                          <a:ea typeface="Calibri"/>
                        </a:rPr>
                        <a:t>Часть 6 статьи 7.30 </a:t>
                      </a:r>
                      <a:r>
                        <a:rPr lang="ru-RU" sz="1800" b="1" strike="noStrike" spc="-1" dirty="0" smtClean="0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rebuchet MS"/>
                          <a:ea typeface="Calibri"/>
                        </a:rPr>
                        <a:t>КоАП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b="1" strike="noStrike" spc="-1" dirty="0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rebuchet MS"/>
                          <a:ea typeface="Calibri"/>
                        </a:rPr>
                        <a:t>5% от </a:t>
                      </a:r>
                      <a:r>
                        <a:rPr lang="ru-RU" sz="1800" b="1" strike="noStrike" spc="-1" dirty="0" err="1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rebuchet MS"/>
                          <a:ea typeface="Calibri"/>
                        </a:rPr>
                        <a:t>нач</a:t>
                      </a:r>
                      <a:r>
                        <a:rPr lang="ru-RU" sz="1800" b="1" strike="noStrike" spc="-1" dirty="0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rebuchet MS"/>
                          <a:ea typeface="Calibri"/>
                        </a:rPr>
                        <a:t> (макс) цены контракта, но не более 30 000 рублей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solidFill>
                      <a:srgbClr val="CCEC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CustomShape 1"/>
          <p:cNvSpPr/>
          <p:nvPr/>
        </p:nvSpPr>
        <p:spPr>
          <a:xfrm>
            <a:off x="14400" y="-22320"/>
            <a:ext cx="9000720" cy="703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Times New Roman"/>
              </a:rPr>
              <a:t>ТИПИЧНЫЕ НАРУШЕНИЯ ЗАКАЗЧИКОВ ПРИ ФОРМИРОВАНИИ ДОКУМЕНТАЦИИ О ЗАКУПКАХ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163" name="Table 2"/>
          <p:cNvGraphicFramePr/>
          <p:nvPr>
            <p:extLst>
              <p:ext uri="{D42A27DB-BD31-4B8C-83A1-F6EECF244321}">
                <p14:modId xmlns:p14="http://schemas.microsoft.com/office/powerpoint/2010/main" val="3783596212"/>
              </p:ext>
            </p:extLst>
          </p:nvPr>
        </p:nvGraphicFramePr>
        <p:xfrm>
          <a:off x="160200" y="981000"/>
          <a:ext cx="8710920" cy="5378400"/>
        </p:xfrm>
        <a:graphic>
          <a:graphicData uri="http://schemas.openxmlformats.org/drawingml/2006/table">
            <a:tbl>
              <a:tblPr/>
              <a:tblGrid>
                <a:gridCol w="5178600"/>
                <a:gridCol w="3532320"/>
              </a:tblGrid>
              <a:tr h="13136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000" b="1" strike="noStrike" spc="-1" dirty="0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rebuchet MS"/>
                        </a:rPr>
                        <a:t>Нарушения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000" b="1" strike="noStrike" spc="-1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rebuchet MS"/>
                        </a:rPr>
                        <a:t>Административная ответственность (размер штрафа, привлекаемое лицо)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solidFill>
                      <a:srgbClr val="CCECFF"/>
                    </a:solidFill>
                  </a:tcPr>
                </a:tc>
              </a:tr>
              <a:tr h="4064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sz="1600" b="1" strike="noStrike" spc="-1" dirty="0" smtClean="0">
                        <a:solidFill>
                          <a:srgbClr val="0D0D0D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rebuchet MS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ru-RU" sz="1600" b="1" strike="noStrike" spc="-1" dirty="0" smtClean="0">
                        <a:solidFill>
                          <a:srgbClr val="0D0D0D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rebuchet MS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1" strike="noStrike" spc="-1" dirty="0" smtClean="0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rebuchet MS"/>
                        </a:rPr>
                        <a:t>- </a:t>
                      </a:r>
                      <a:r>
                        <a:rPr lang="ru-RU" sz="1600" b="1" strike="noStrike" spc="-1" dirty="0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rebuchet MS"/>
                        </a:rPr>
                        <a:t>Игнорирование  изменений, внесенных в 44-ФЗ;</a:t>
                      </a:r>
                      <a:endParaRPr lang="ru-RU" sz="16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1" strike="noStrike" spc="-1" dirty="0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rebuchet MS"/>
                        </a:rPr>
                        <a:t>- Необъективное описание объекта закупки;</a:t>
                      </a:r>
                      <a:endParaRPr lang="ru-RU" sz="16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1" strike="noStrike" spc="-1" dirty="0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rebuchet MS"/>
                        </a:rPr>
                        <a:t>- Отсутствие инструкции по заполнению заявок;</a:t>
                      </a:r>
                      <a:endParaRPr lang="ru-RU" sz="16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marL="216000" indent="-21600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Trebuchet MS"/>
                        <a:buChar char="-"/>
                      </a:pPr>
                      <a:r>
                        <a:rPr lang="ru-RU" sz="1600" b="1" strike="noStrike" spc="-1" dirty="0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rebuchet MS"/>
                        </a:rPr>
                        <a:t>Включение в описание объекта закупки требований и указаний в отношении товарных знаков, фирменных наименований и других требований, влекущих ограничение конкуренции</a:t>
                      </a:r>
                      <a:endParaRPr lang="ru-RU" sz="16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1" strike="noStrike" spc="-1" dirty="0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rebuchet MS"/>
                        </a:rPr>
                        <a:t>- Отсутствие требования о наличии у участников разрешительных документов;</a:t>
                      </a:r>
                      <a:endParaRPr lang="ru-RU" sz="16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1" strike="noStrike" spc="-1" dirty="0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rebuchet MS"/>
                        </a:rPr>
                        <a:t>- Отсутствие фиксированного размера штрафов и пений;</a:t>
                      </a:r>
                      <a:endParaRPr lang="ru-RU" sz="16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800" b="1" strike="noStrike" spc="-1" dirty="0" smtClean="0">
                        <a:solidFill>
                          <a:srgbClr val="0D0D0D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rebuchet MS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ru-RU" sz="1800" b="1" strike="noStrike" spc="-1" dirty="0" smtClean="0">
                        <a:solidFill>
                          <a:srgbClr val="0D0D0D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rebuchet MS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b="1" strike="noStrike" spc="-1" dirty="0" smtClean="0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rebuchet MS"/>
                        </a:rPr>
                        <a:t>Часть </a:t>
                      </a:r>
                      <a:r>
                        <a:rPr lang="ru-RU" sz="1800" b="1" strike="noStrike" spc="-1" dirty="0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rebuchet MS"/>
                        </a:rPr>
                        <a:t>4.2 статьи 7.30 </a:t>
                      </a:r>
                      <a:r>
                        <a:rPr lang="ru-RU" sz="1800" b="1" strike="noStrike" spc="-1" dirty="0" smtClean="0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rebuchet MS"/>
                        </a:rPr>
                        <a:t>КоАП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b="1" strike="noStrike" spc="-1" dirty="0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rebuchet MS"/>
                        </a:rPr>
                        <a:t>Должностное лицо заказчика, утвердившее документацию </a:t>
                      </a:r>
                      <a:r>
                        <a:rPr lang="ru-RU" sz="1800" b="1" strike="noStrike" spc="-1" dirty="0" smtClean="0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rebuchet MS"/>
                        </a:rPr>
                        <a:t> 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b="1" strike="noStrike" spc="-1" dirty="0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rebuchet MS"/>
                        </a:rPr>
                        <a:t>3 000 руб.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b="1" strike="noStrike" spc="-1" dirty="0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rebuchet MS"/>
                        </a:rPr>
                        <a:t> 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solidFill>
                      <a:srgbClr val="CCEC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CustomShape 1"/>
          <p:cNvSpPr/>
          <p:nvPr/>
        </p:nvSpPr>
        <p:spPr>
          <a:xfrm>
            <a:off x="0" y="0"/>
            <a:ext cx="9000720" cy="612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>
              <a:lnSpc>
                <a:spcPct val="100000"/>
              </a:lnSpc>
            </a:pPr>
            <a:r>
              <a:rPr lang="ru-RU" sz="1700" b="1" strike="noStrike" spc="-1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Times New Roman"/>
              </a:rPr>
              <a:t>ТИПИЧНЫЕ НАРУШЕНИЯ ЗАКАЗЧИКОВ ПРИ ФОРМИРОВАНИИ ДОКУМЕНТАЦИИ О ЗАКУПКАХ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165" name="Table 2"/>
          <p:cNvGraphicFramePr/>
          <p:nvPr>
            <p:extLst>
              <p:ext uri="{D42A27DB-BD31-4B8C-83A1-F6EECF244321}">
                <p14:modId xmlns:p14="http://schemas.microsoft.com/office/powerpoint/2010/main" val="3335712174"/>
              </p:ext>
            </p:extLst>
          </p:nvPr>
        </p:nvGraphicFramePr>
        <p:xfrm>
          <a:off x="214200" y="1044720"/>
          <a:ext cx="8713800" cy="5475240"/>
        </p:xfrm>
        <a:graphic>
          <a:graphicData uri="http://schemas.openxmlformats.org/drawingml/2006/table">
            <a:tbl>
              <a:tblPr/>
              <a:tblGrid>
                <a:gridCol w="6085992"/>
                <a:gridCol w="2627808"/>
              </a:tblGrid>
              <a:tr h="168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000" b="1" strike="noStrike" spc="-1" dirty="0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rebuchet MS"/>
                        </a:rPr>
                        <a:t>Нарушения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000" b="1" strike="noStrike" spc="-1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rebuchet MS"/>
                        </a:rPr>
                        <a:t>Административная ответственность (размер штрафа, привлекаемое лицо)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solidFill>
                      <a:srgbClr val="CCECFF"/>
                    </a:solidFill>
                  </a:tcPr>
                </a:tc>
              </a:tr>
              <a:tr h="3794400">
                <a:tc>
                  <a:txBody>
                    <a:bodyPr/>
                    <a:lstStyle/>
                    <a:p>
                      <a:pPr marL="342720" indent="-34236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Trebuchet MS"/>
                        <a:buChar char="-"/>
                      </a:pPr>
                      <a:r>
                        <a:rPr lang="ru-RU" sz="1600" b="1" strike="noStrike" spc="-1" dirty="0" err="1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rebuchet MS"/>
                          <a:ea typeface="Calibri"/>
                        </a:rPr>
                        <a:t>Неустановление</a:t>
                      </a:r>
                      <a:r>
                        <a:rPr lang="ru-RU" sz="1600" b="1" strike="noStrike" spc="-1" dirty="0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rebuchet MS"/>
                          <a:ea typeface="Calibri"/>
                        </a:rPr>
                        <a:t> или установление заказчиком непредусмотренного 44-фз порядка, срока и размера обеспечения исполнения контракта;</a:t>
                      </a:r>
                      <a:endParaRPr lang="ru-RU" sz="16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marL="342720" indent="-34236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Trebuchet MS"/>
                        <a:buChar char="-"/>
                      </a:pPr>
                      <a:r>
                        <a:rPr lang="ru-RU" sz="1600" b="1" strike="noStrike" spc="-1" dirty="0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rebuchet MS"/>
                          <a:ea typeface="Calibri"/>
                        </a:rPr>
                        <a:t>Установление заказчиком возможность изменения условий контракта;</a:t>
                      </a:r>
                      <a:endParaRPr lang="ru-RU" sz="16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marL="342720" indent="-34236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Trebuchet MS"/>
                        <a:buChar char="-"/>
                      </a:pPr>
                      <a:r>
                        <a:rPr lang="ru-RU" sz="1600" b="1" strike="noStrike" spc="-1" dirty="0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rebuchet MS"/>
                          <a:ea typeface="Calibri"/>
                        </a:rPr>
                        <a:t>Неправомерные требования к заявке;</a:t>
                      </a:r>
                      <a:endParaRPr lang="ru-RU" sz="16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marL="342720" indent="-34236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Trebuchet MS"/>
                        <a:buChar char="-"/>
                      </a:pPr>
                      <a:r>
                        <a:rPr lang="ru-RU" sz="1600" b="1" strike="noStrike" spc="-1" dirty="0" err="1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rebuchet MS"/>
                          <a:ea typeface="Calibri"/>
                        </a:rPr>
                        <a:t>Неустановление</a:t>
                      </a:r>
                      <a:r>
                        <a:rPr lang="ru-RU" sz="1600" b="1" strike="noStrike" spc="-1" dirty="0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rebuchet MS"/>
                          <a:ea typeface="Calibri"/>
                        </a:rPr>
                        <a:t> или неправомерное установление условий допуска, ограничений, запретов. </a:t>
                      </a:r>
                      <a:endParaRPr lang="ru-RU" sz="16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600" b="1" strike="noStrike" spc="-1" dirty="0" smtClean="0">
                        <a:solidFill>
                          <a:srgbClr val="0D0D0D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rebuchet MS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ru-RU" sz="1600" b="1" strike="noStrike" spc="-1" dirty="0" smtClean="0">
                        <a:solidFill>
                          <a:srgbClr val="0D0D0D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rebuchet MS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b="1" strike="noStrike" spc="-1" dirty="0" smtClean="0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rebuchet MS"/>
                        </a:rPr>
                        <a:t>Часть </a:t>
                      </a:r>
                      <a:r>
                        <a:rPr lang="ru-RU" sz="1800" b="1" strike="noStrike" spc="-1" dirty="0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rebuchet MS"/>
                        </a:rPr>
                        <a:t>4.2 статьи 7.30 КоАП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b="1" strike="noStrike" spc="-1" dirty="0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rebuchet MS"/>
                        </a:rPr>
                        <a:t> 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b="1" strike="noStrike" spc="-1" dirty="0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rebuchet MS"/>
                        </a:rPr>
                        <a:t>Должностное лицо заказчика, утвердившее документацию 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b="1" strike="noStrike" spc="-1" dirty="0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rebuchet MS"/>
                        </a:rPr>
                        <a:t> </a:t>
                      </a:r>
                      <a:r>
                        <a:rPr lang="ru-RU" sz="1800" b="1" strike="noStrike" spc="-1" dirty="0" smtClean="0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rebuchet MS"/>
                        </a:rPr>
                        <a:t>3 </a:t>
                      </a:r>
                      <a:r>
                        <a:rPr lang="ru-RU" sz="1800" b="1" strike="noStrike" spc="-1" dirty="0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rebuchet MS"/>
                        </a:rPr>
                        <a:t>000 руб.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strike="noStrike" spc="-1" dirty="0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rebuchet MS"/>
                        </a:rPr>
                        <a:t> 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solidFill>
                      <a:srgbClr val="CCEC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CustomShape 1"/>
          <p:cNvSpPr/>
          <p:nvPr/>
        </p:nvSpPr>
        <p:spPr>
          <a:xfrm>
            <a:off x="0" y="0"/>
            <a:ext cx="9143640" cy="703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Times New Roman"/>
              </a:rPr>
              <a:t>ТИПИЧНЫЕ НАРУШЕНИЯ ЗАКАЗЧИКОВ ПРИ РАЗМЕЩЕНИИ ИНФОРМАЦИИ НА ОФИЦИАЛЬНОМ САЙТЕ В СЕТИ «ИНТЕРНЕТ»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167" name="Table 2"/>
          <p:cNvGraphicFramePr/>
          <p:nvPr>
            <p:extLst>
              <p:ext uri="{D42A27DB-BD31-4B8C-83A1-F6EECF244321}">
                <p14:modId xmlns:p14="http://schemas.microsoft.com/office/powerpoint/2010/main" val="1539267231"/>
              </p:ext>
            </p:extLst>
          </p:nvPr>
        </p:nvGraphicFramePr>
        <p:xfrm>
          <a:off x="108000" y="1052640"/>
          <a:ext cx="8856720" cy="5400720"/>
        </p:xfrm>
        <a:graphic>
          <a:graphicData uri="http://schemas.openxmlformats.org/drawingml/2006/table">
            <a:tbl>
              <a:tblPr/>
              <a:tblGrid>
                <a:gridCol w="4840200"/>
                <a:gridCol w="4016520"/>
              </a:tblGrid>
              <a:tr h="13906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000" b="1" strike="noStrike" spc="-1" dirty="0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rebuchet MS"/>
                        </a:rPr>
                        <a:t>Нарушения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000" b="1" strike="noStrike" spc="-1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rebuchet MS"/>
                        </a:rPr>
                        <a:t>Административная ответственность (размер штрафа, привлекаемое лицо)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solidFill>
                      <a:srgbClr val="CCECFF"/>
                    </a:solidFill>
                  </a:tcPr>
                </a:tc>
              </a:tr>
              <a:tr h="4010040">
                <a:tc>
                  <a:txBody>
                    <a:bodyPr/>
                    <a:lstStyle/>
                    <a:p>
                      <a:pPr marL="342720" indent="-342360" algn="l">
                        <a:lnSpc>
                          <a:spcPct val="100000"/>
                        </a:lnSpc>
                      </a:pPr>
                      <a:r>
                        <a:rPr lang="ru-RU" sz="1600" b="0" strike="noStrike" spc="-1" dirty="0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rebuchet MS"/>
                        </a:rPr>
                        <a:t> </a:t>
                      </a:r>
                      <a:r>
                        <a:rPr lang="ru-RU" sz="1600" b="0" strike="noStrike" spc="-1" dirty="0" smtClean="0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rebuchet MS"/>
                        </a:rPr>
                        <a:t>-</a:t>
                      </a:r>
                      <a:r>
                        <a:rPr lang="ru-RU" sz="1600" b="0" strike="noStrike" spc="-1" baseline="0" dirty="0" smtClean="0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rebuchet MS"/>
                        </a:rPr>
                        <a:t> </a:t>
                      </a:r>
                      <a:r>
                        <a:rPr lang="ru-RU" sz="1600" b="1" strike="noStrike" spc="-1" baseline="0" dirty="0" err="1" smtClean="0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rebuchet MS"/>
                        </a:rPr>
                        <a:t>н</a:t>
                      </a:r>
                      <a:r>
                        <a:rPr lang="ru-RU" sz="1600" b="1" strike="noStrike" spc="-1" dirty="0" err="1" smtClean="0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rebuchet MS"/>
                        </a:rPr>
                        <a:t>еразмещение</a:t>
                      </a:r>
                      <a:r>
                        <a:rPr lang="ru-RU" sz="1600" b="1" strike="noStrike" spc="-1" dirty="0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rebuchet MS"/>
                        </a:rPr>
                        <a:t>, несвоевременное размещение в ЕИС  информации, подлежащей включению в РНП, информации (сведений) и (или) документов, подлежащих включению в  реестры контрактов: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marL="342720" indent="-342360" algn="l">
                        <a:lnSpc>
                          <a:spcPct val="100000"/>
                        </a:lnSpc>
                      </a:pPr>
                      <a:r>
                        <a:rPr lang="ru-RU" sz="1600" b="1" strike="noStrike" spc="-1" dirty="0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rebuchet MS"/>
                        </a:rPr>
                        <a:t> - </a:t>
                      </a:r>
                      <a:r>
                        <a:rPr lang="ru-RU" sz="1600" b="1" strike="noStrike" spc="-1" dirty="0" err="1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rebuchet MS"/>
                        </a:rPr>
                        <a:t>неразмещение</a:t>
                      </a:r>
                      <a:r>
                        <a:rPr lang="ru-RU" sz="1600" b="1" strike="noStrike" spc="-1" dirty="0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rebuchet MS"/>
                        </a:rPr>
                        <a:t>, несвоевременное размещение актов приемки;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marL="342720" indent="-342360" algn="l">
                        <a:lnSpc>
                          <a:spcPct val="100000"/>
                        </a:lnSpc>
                      </a:pPr>
                      <a:r>
                        <a:rPr lang="ru-RU" sz="1600" b="1" strike="noStrike" spc="-1" dirty="0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rebuchet MS"/>
                        </a:rPr>
                        <a:t>-  </a:t>
                      </a:r>
                      <a:r>
                        <a:rPr lang="ru-RU" sz="1600" b="1" strike="noStrike" spc="-1" dirty="0" err="1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rebuchet MS"/>
                        </a:rPr>
                        <a:t>неразмещение</a:t>
                      </a:r>
                      <a:r>
                        <a:rPr lang="ru-RU" sz="1600" b="1" strike="noStrike" spc="-1" dirty="0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rebuchet MS"/>
                        </a:rPr>
                        <a:t>, несвоевременное размещение сведений о заключении контракта или его исполнении.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marL="342720" indent="-342360" algn="l">
                        <a:lnSpc>
                          <a:spcPct val="100000"/>
                        </a:lnSpc>
                      </a:pPr>
                      <a:r>
                        <a:rPr lang="ru-RU" sz="1600" b="1" strike="noStrike" spc="-1" dirty="0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rebuchet MS"/>
                        </a:rPr>
                        <a:t>- </a:t>
                      </a:r>
                      <a:r>
                        <a:rPr lang="ru-RU" sz="1600" b="1" strike="noStrike" spc="-1" dirty="0" err="1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rebuchet MS"/>
                        </a:rPr>
                        <a:t>ненаправление</a:t>
                      </a:r>
                      <a:r>
                        <a:rPr lang="ru-RU" sz="1600" b="1" strike="noStrike" spc="-1" dirty="0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rebuchet MS"/>
                        </a:rPr>
                        <a:t>, несвоевременное направление сведений в РНП.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marL="342720" indent="-342360" algn="l">
                        <a:lnSpc>
                          <a:spcPct val="100000"/>
                        </a:lnSpc>
                      </a:pPr>
                      <a:r>
                        <a:rPr lang="ru-RU" sz="1600" b="1" strike="noStrike" spc="-1" dirty="0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rebuchet MS"/>
                        </a:rPr>
                        <a:t> 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2000" b="1" strike="noStrike" spc="-1" dirty="0" smtClean="0">
                        <a:solidFill>
                          <a:srgbClr val="0D0D0D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rebuchet MS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ru-RU" sz="2000" b="1" strike="noStrike" spc="-1" dirty="0" smtClean="0">
                        <a:solidFill>
                          <a:srgbClr val="0D0D0D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rebuchet MS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b="1" strike="noStrike" spc="-1" dirty="0" smtClean="0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rebuchet MS"/>
                        </a:rPr>
                        <a:t>Часть </a:t>
                      </a:r>
                      <a:r>
                        <a:rPr lang="ru-RU" sz="1800" b="1" strike="noStrike" spc="-1" dirty="0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rebuchet MS"/>
                        </a:rPr>
                        <a:t>2 статьи 7.31 </a:t>
                      </a:r>
                      <a:r>
                        <a:rPr lang="ru-RU" sz="1800" b="1" strike="noStrike" spc="-1" dirty="0" smtClean="0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rebuchet MS"/>
                        </a:rPr>
                        <a:t>КоАП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b="1" strike="noStrike" spc="-1" dirty="0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rebuchet MS"/>
                        </a:rPr>
                        <a:t>Должностное лицо заказчика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b="1" strike="noStrike" spc="-1" dirty="0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rebuchet MS"/>
                        </a:rPr>
                        <a:t>20 000 руб. 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solidFill>
                      <a:srgbClr val="CCEC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CustomShape 1"/>
          <p:cNvSpPr/>
          <p:nvPr/>
        </p:nvSpPr>
        <p:spPr>
          <a:xfrm>
            <a:off x="666720" y="2852640"/>
            <a:ext cx="8013240" cy="7030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 algn="ctr">
              <a:lnSpc>
                <a:spcPct val="100000"/>
              </a:lnSpc>
            </a:pPr>
            <a:r>
              <a:rPr lang="ru-RU" sz="4000" b="1" strike="noStrike" spc="-1">
                <a:solidFill>
                  <a:srgbClr val="02847E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 Unicode MS"/>
              </a:rPr>
              <a:t>СПАСИБО ЗА ВНИМАНИЕ!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69" name="Picture 2"/>
          <p:cNvPicPr/>
          <p:nvPr/>
        </p:nvPicPr>
        <p:blipFill>
          <a:blip r:embed="rId2"/>
          <a:stretch/>
        </p:blipFill>
        <p:spPr>
          <a:xfrm>
            <a:off x="1700280" y="4145040"/>
            <a:ext cx="774360" cy="793440"/>
          </a:xfrm>
          <a:prstGeom prst="rect">
            <a:avLst/>
          </a:prstGeom>
          <a:ln>
            <a:noFill/>
          </a:ln>
        </p:spPr>
      </p:pic>
      <p:sp>
        <p:nvSpPr>
          <p:cNvPr id="170" name="CustomShape 2"/>
          <p:cNvSpPr/>
          <p:nvPr/>
        </p:nvSpPr>
        <p:spPr>
          <a:xfrm>
            <a:off x="2838600" y="4389480"/>
            <a:ext cx="4968360" cy="4593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>
              <a:lnSpc>
                <a:spcPct val="100000"/>
              </a:lnSpc>
            </a:pPr>
            <a:r>
              <a:rPr lang="ru-RU" sz="2400" b="0" strike="noStrike" spc="-1">
                <a:solidFill>
                  <a:srgbClr val="02847E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yaroslavl.fas.gov.ru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CustomShape 1"/>
          <p:cNvSpPr/>
          <p:nvPr/>
        </p:nvSpPr>
        <p:spPr>
          <a:xfrm>
            <a:off x="0" y="0"/>
            <a:ext cx="9143640" cy="6091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ctr"/>
          <a:lstStyle/>
          <a:p>
            <a:pPr>
              <a:lnSpc>
                <a:spcPct val="90000"/>
              </a:lnSpc>
            </a:pPr>
            <a:r>
              <a:rPr lang="ru-RU" sz="3200" b="1" strike="noStrike" spc="-1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Основные показатели в динамике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6" name="CustomShape 2"/>
          <p:cNvSpPr/>
          <p:nvPr/>
        </p:nvSpPr>
        <p:spPr>
          <a:xfrm>
            <a:off x="7047000" y="6580080"/>
            <a:ext cx="2133000" cy="304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 algn="r">
              <a:lnSpc>
                <a:spcPct val="100000"/>
              </a:lnSpc>
            </a:pPr>
            <a:fld id="{DB14F95C-A45E-410A-AFA1-2457081ED209}" type="slidenum">
              <a:rPr lang="ru-RU" sz="16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2</a:t>
            </a:fld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7" name="CustomShape 3"/>
          <p:cNvSpPr/>
          <p:nvPr/>
        </p:nvSpPr>
        <p:spPr>
          <a:xfrm>
            <a:off x="2428920" y="4653000"/>
            <a:ext cx="6714720" cy="20617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>
              <a:lnSpc>
                <a:spcPct val="100000"/>
              </a:lnSpc>
            </a:pPr>
            <a:r>
              <a:rPr lang="ru-RU" sz="2000" b="0" strike="noStrike" spc="-1">
                <a:solidFill>
                  <a:srgbClr val="00808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0" strike="noStrike" spc="-1">
                <a:solidFill>
                  <a:srgbClr val="00808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0" strike="noStrike" spc="-1">
                <a:solidFill>
                  <a:srgbClr val="00808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0" strike="noStrike" spc="-1">
                <a:solidFill>
                  <a:srgbClr val="00808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8" name="CustomShape 4"/>
          <p:cNvSpPr/>
          <p:nvPr/>
        </p:nvSpPr>
        <p:spPr>
          <a:xfrm>
            <a:off x="685800" y="1600200"/>
            <a:ext cx="7848360" cy="1342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>
              <a:lnSpc>
                <a:spcPct val="100000"/>
              </a:lnSpc>
            </a:pPr>
            <a:r>
              <a:rPr lang="ru-RU" sz="2400" b="0" strike="noStrike" spc="-1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400" b="0" strike="noStrike" spc="-1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400" b="0" strike="noStrike" spc="-1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129" name="Table 5"/>
          <p:cNvGraphicFramePr/>
          <p:nvPr/>
        </p:nvGraphicFramePr>
        <p:xfrm>
          <a:off x="0" y="514800"/>
          <a:ext cx="9144000" cy="6084569"/>
        </p:xfrm>
        <a:graphic>
          <a:graphicData uri="http://schemas.openxmlformats.org/drawingml/2006/table">
            <a:tbl>
              <a:tblPr/>
              <a:tblGrid>
                <a:gridCol w="6582600"/>
                <a:gridCol w="1209960"/>
                <a:gridCol w="1351440"/>
              </a:tblGrid>
              <a:tr h="598680"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Показатель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2016 год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1 квартал 2017 года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</a:tr>
              <a:tr h="452520">
                <a:tc>
                  <a:txBody>
                    <a:bodyPr/>
                    <a:lstStyle/>
                    <a:p>
                      <a:pPr>
                        <a:lnSpc>
                          <a:spcPct val="71000"/>
                        </a:lnSpc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Microsoft YaHei"/>
                        </a:rPr>
                        <a:t>Поступило жалоб</a:t>
                      </a:r>
                      <a:endParaRPr lang="ru-RU" sz="18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Microsoft YaHei"/>
                        </a:rPr>
                        <a:t>403</a:t>
                      </a:r>
                      <a:endParaRPr lang="ru-RU" sz="18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Microsoft YaHei"/>
                        </a:rPr>
                        <a:t>76</a:t>
                      </a:r>
                      <a:endParaRPr lang="ru-RU" sz="18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</a:tr>
              <a:tr h="379080">
                <a:tc>
                  <a:txBody>
                    <a:bodyPr/>
                    <a:lstStyle/>
                    <a:p>
                      <a:pPr>
                        <a:lnSpc>
                          <a:spcPct val="71000"/>
                        </a:lnSpc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Microsoft YaHei"/>
                        </a:rPr>
                        <a:t>Выявлено заказов (закупок) с нарушениями</a:t>
                      </a:r>
                      <a:endParaRPr lang="ru-RU" sz="18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Microsoft YaHei"/>
                        </a:rPr>
                        <a:t>342</a:t>
                      </a:r>
                      <a:endParaRPr lang="ru-RU" sz="18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Microsoft YaHei"/>
                        </a:rPr>
                        <a:t>58</a:t>
                      </a:r>
                      <a:endParaRPr lang="ru-RU" sz="18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</a:tr>
              <a:tr h="491040">
                <a:tc>
                  <a:txBody>
                    <a:bodyPr/>
                    <a:lstStyle/>
                    <a:p>
                      <a:pPr>
                        <a:lnSpc>
                          <a:spcPct val="71000"/>
                        </a:lnSpc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Microsoft YaHei"/>
                        </a:rPr>
                        <a:t>Выявлено нарушений при размещении заказов (проведении закупок) по результатам рассмотрения жалоб и проведения проверок</a:t>
                      </a:r>
                      <a:endParaRPr lang="ru-RU" sz="18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Microsoft YaHei"/>
                        </a:rPr>
                        <a:t>874</a:t>
                      </a:r>
                      <a:endParaRPr lang="ru-RU" sz="18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Microsoft YaHei"/>
                        </a:rPr>
                        <a:t>230</a:t>
                      </a:r>
                      <a:endParaRPr lang="ru-RU" sz="18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</a:tr>
              <a:tr h="915120">
                <a:tc>
                  <a:txBody>
                    <a:bodyPr/>
                    <a:lstStyle/>
                    <a:p>
                      <a:pPr>
                        <a:lnSpc>
                          <a:spcPct val="71000"/>
                        </a:lnSpc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Microsoft YaHei"/>
                        </a:rPr>
                        <a:t>Выдано предписаний</a:t>
                      </a:r>
                      <a:endParaRPr lang="ru-RU" sz="18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71000"/>
                        </a:lnSpc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Microsoft YaHei"/>
                        </a:rPr>
                        <a:t> </a:t>
                      </a:r>
                      <a:endParaRPr lang="ru-RU" sz="18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71000"/>
                        </a:lnSpc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Microsoft YaHei"/>
                        </a:rPr>
                        <a:t>Кол-во исполненных предписаний</a:t>
                      </a:r>
                      <a:endParaRPr lang="ru-RU" sz="18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71000"/>
                        </a:lnSpc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Microsoft YaHei"/>
                        </a:rPr>
                        <a:t> </a:t>
                      </a:r>
                      <a:endParaRPr lang="ru-RU" sz="18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71000"/>
                        </a:lnSpc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Microsoft YaHei"/>
                        </a:rPr>
                        <a:t>предписаний в стадии исполнения</a:t>
                      </a:r>
                      <a:endParaRPr lang="ru-RU" sz="18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Microsoft YaHei"/>
                        </a:rPr>
                        <a:t>201</a:t>
                      </a:r>
                      <a:endParaRPr lang="ru-RU" sz="18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Microsoft YaHei"/>
                        </a:rPr>
                        <a:t> </a:t>
                      </a:r>
                      <a:endParaRPr lang="ru-RU" sz="18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Microsoft YaHei"/>
                        </a:rPr>
                        <a:t>199</a:t>
                      </a:r>
                      <a:endParaRPr lang="ru-RU" sz="18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Microsoft YaHei"/>
                        </a:rPr>
                        <a:t> </a:t>
                      </a:r>
                      <a:endParaRPr lang="ru-RU" sz="18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Microsoft YaHei"/>
                        </a:rPr>
                        <a:t>2</a:t>
                      </a:r>
                      <a:endParaRPr lang="ru-RU" sz="18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Microsoft YaHei"/>
                        </a:rPr>
                        <a:t>39</a:t>
                      </a:r>
                      <a:endParaRPr lang="ru-RU" sz="18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Microsoft YaHei"/>
                        </a:rPr>
                        <a:t> </a:t>
                      </a:r>
                      <a:endParaRPr lang="ru-RU" sz="18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Microsoft YaHei"/>
                        </a:rPr>
                        <a:t>36</a:t>
                      </a:r>
                      <a:endParaRPr lang="ru-RU" sz="18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Microsoft YaHei"/>
                        </a:rPr>
                        <a:t> </a:t>
                      </a:r>
                      <a:endParaRPr lang="ru-RU" sz="18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Microsoft YaHei"/>
                        </a:rPr>
                        <a:t>3</a:t>
                      </a:r>
                      <a:endParaRPr lang="ru-RU" sz="18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</a:tr>
              <a:tr h="760680">
                <a:tc>
                  <a:txBody>
                    <a:bodyPr/>
                    <a:lstStyle/>
                    <a:p>
                      <a:pPr>
                        <a:lnSpc>
                          <a:spcPct val="76000"/>
                        </a:lnSpc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Выдано постановлений о применении мер административной</a:t>
                      </a:r>
                      <a:endParaRPr lang="ru-RU" sz="18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76000"/>
                        </a:lnSpc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 </a:t>
                      </a:r>
                      <a:endParaRPr lang="ru-RU" sz="18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87000"/>
                        </a:lnSpc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Отменено соответствующих постановлений</a:t>
                      </a:r>
                      <a:endParaRPr lang="ru-RU" sz="18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Microsoft YaHei"/>
                        </a:rPr>
                        <a:t>182</a:t>
                      </a:r>
                      <a:endParaRPr lang="ru-RU" sz="18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Microsoft YaHei"/>
                        </a:rPr>
                        <a:t> </a:t>
                      </a:r>
                      <a:endParaRPr lang="ru-RU" sz="18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Microsoft YaHei"/>
                        </a:rPr>
                        <a:t>18</a:t>
                      </a:r>
                      <a:endParaRPr lang="ru-RU" sz="18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Microsoft YaHei"/>
                        </a:rPr>
                        <a:t>27</a:t>
                      </a:r>
                      <a:endParaRPr lang="ru-RU" sz="18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Microsoft YaHei"/>
                        </a:rPr>
                        <a:t> </a:t>
                      </a:r>
                      <a:endParaRPr lang="ru-RU" sz="18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Microsoft YaHei"/>
                        </a:rPr>
                        <a:t>3</a:t>
                      </a:r>
                      <a:endParaRPr lang="ru-RU" sz="18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</a:tr>
              <a:tr h="902160">
                <a:tc>
                  <a:txBody>
                    <a:bodyPr/>
                    <a:lstStyle/>
                    <a:p>
                      <a:pPr>
                        <a:lnSpc>
                          <a:spcPct val="76000"/>
                        </a:lnSpc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Сумма подлежащих к взысканию штрафных санкций </a:t>
                      </a:r>
                      <a:endParaRPr lang="ru-RU" sz="18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87000"/>
                        </a:lnSpc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 </a:t>
                      </a:r>
                      <a:endParaRPr lang="ru-RU" sz="18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87000"/>
                        </a:lnSpc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 </a:t>
                      </a:r>
                      <a:endParaRPr lang="ru-RU" sz="18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87000"/>
                        </a:lnSpc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Сумма уплаченных штрафных санкций</a:t>
                      </a:r>
                      <a:endParaRPr lang="ru-RU" sz="18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Microsoft YaHei"/>
                        </a:rPr>
                        <a:t>1633,1 тыс.руб.</a:t>
                      </a:r>
                      <a:endParaRPr lang="ru-RU" sz="18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Microsoft YaHei"/>
                        </a:rPr>
                        <a:t> </a:t>
                      </a:r>
                      <a:endParaRPr lang="ru-RU" sz="18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Microsoft YaHei"/>
                        </a:rPr>
                        <a:t>1560,2 тыс.руб.</a:t>
                      </a:r>
                      <a:endParaRPr lang="ru-RU" sz="18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Microsoft YaHei"/>
                        </a:rPr>
                        <a:t>172  тыс.руб.</a:t>
                      </a:r>
                      <a:endParaRPr lang="ru-RU" sz="18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Microsoft YaHei"/>
                        </a:rPr>
                        <a:t> </a:t>
                      </a:r>
                      <a:endParaRPr lang="ru-RU" sz="18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Microsoft YaHei"/>
                        </a:rPr>
                        <a:t>239 тыс.руб.</a:t>
                      </a:r>
                      <a:endParaRPr lang="ru-RU" sz="18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</a:tr>
              <a:tr h="580320">
                <a:tc>
                  <a:txBody>
                    <a:bodyPr/>
                    <a:lstStyle/>
                    <a:p>
                      <a:pPr>
                        <a:lnSpc>
                          <a:spcPct val="76000"/>
                        </a:lnSpc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Поступило обращений о включении в РНП</a:t>
                      </a:r>
                      <a:endParaRPr lang="ru-RU" sz="18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76000"/>
                        </a:lnSpc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 </a:t>
                      </a:r>
                      <a:endParaRPr lang="ru-RU" sz="18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87000"/>
                        </a:lnSpc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Включено в РНП</a:t>
                      </a:r>
                      <a:endParaRPr lang="ru-RU" sz="18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Microsoft YaHei"/>
                        </a:rPr>
                        <a:t>102</a:t>
                      </a:r>
                      <a:endParaRPr lang="ru-RU" sz="18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Microsoft YaHei"/>
                        </a:rPr>
                        <a:t> </a:t>
                      </a:r>
                      <a:endParaRPr lang="ru-RU" sz="18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Microsoft YaHei"/>
                        </a:rPr>
                        <a:t>31</a:t>
                      </a:r>
                      <a:endParaRPr lang="ru-RU" sz="18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Microsoft YaHei"/>
                        </a:rPr>
                        <a:t>22</a:t>
                      </a:r>
                      <a:endParaRPr lang="ru-RU" sz="18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Microsoft YaHei"/>
                        </a:rPr>
                        <a:t> </a:t>
                      </a:r>
                      <a:endParaRPr lang="ru-RU" sz="18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Microsoft YaHei"/>
                        </a:rPr>
                        <a:t>12</a:t>
                      </a:r>
                      <a:endParaRPr lang="ru-RU" sz="18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</a:tr>
              <a:tr h="983880">
                <a:tc>
                  <a:txBody>
                    <a:bodyPr/>
                    <a:lstStyle/>
                    <a:p>
                      <a:pPr>
                        <a:lnSpc>
                          <a:spcPct val="76000"/>
                        </a:lnSpc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Принято комиссионных решений</a:t>
                      </a:r>
                      <a:endParaRPr lang="ru-RU" sz="18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76000"/>
                        </a:lnSpc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 </a:t>
                      </a:r>
                      <a:endParaRPr lang="ru-RU" sz="18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87000"/>
                        </a:lnSpc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Обжаловано в суд комиссионных решений</a:t>
                      </a:r>
                      <a:endParaRPr lang="ru-RU" sz="18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87000"/>
                        </a:lnSpc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 </a:t>
                      </a:r>
                      <a:endParaRPr lang="ru-RU" sz="18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87000"/>
                        </a:lnSpc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Отменено решений</a:t>
                      </a:r>
                      <a:endParaRPr lang="ru-RU" sz="18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Microsoft YaHei"/>
                        </a:rPr>
                        <a:t>995</a:t>
                      </a:r>
                      <a:endParaRPr lang="ru-RU" sz="18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Microsoft YaHei"/>
                        </a:rPr>
                        <a:t> </a:t>
                      </a:r>
                      <a:endParaRPr lang="ru-RU" sz="18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Microsoft YaHei"/>
                        </a:rPr>
                        <a:t>38</a:t>
                      </a:r>
                      <a:endParaRPr lang="ru-RU" sz="18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Microsoft YaHei"/>
                        </a:rPr>
                        <a:t> </a:t>
                      </a:r>
                      <a:endParaRPr lang="ru-RU" sz="18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Microsoft YaHei"/>
                        </a:rPr>
                        <a:t>4</a:t>
                      </a:r>
                      <a:endParaRPr lang="ru-RU" sz="18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Microsoft YaHei"/>
                        </a:rPr>
                        <a:t>116</a:t>
                      </a:r>
                      <a:endParaRPr lang="ru-RU" sz="18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Microsoft YaHei"/>
                        </a:rPr>
                        <a:t> </a:t>
                      </a:r>
                      <a:endParaRPr lang="ru-RU" sz="18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Microsoft YaHei"/>
                        </a:rPr>
                        <a:t>1</a:t>
                      </a:r>
                      <a:endParaRPr lang="ru-RU" sz="18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Microsoft YaHei"/>
                        </a:rPr>
                        <a:t> </a:t>
                      </a:r>
                      <a:endParaRPr lang="ru-RU" sz="18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Microsoft YaHei"/>
                        </a:rPr>
                        <a:t>0</a:t>
                      </a:r>
                      <a:endParaRPr lang="ru-RU" sz="18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CustomShape 1"/>
          <p:cNvSpPr/>
          <p:nvPr/>
        </p:nvSpPr>
        <p:spPr>
          <a:xfrm>
            <a:off x="0" y="38160"/>
            <a:ext cx="9143640" cy="6091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ctr"/>
          <a:lstStyle/>
          <a:p>
            <a:pPr>
              <a:lnSpc>
                <a:spcPct val="90000"/>
              </a:lnSpc>
            </a:pPr>
            <a:r>
              <a:rPr lang="ru-RU" sz="3200" b="1" strike="noStrike" spc="-1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Рассмотрение жалоб в 2016 году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1" name="CustomShape 2"/>
          <p:cNvSpPr/>
          <p:nvPr/>
        </p:nvSpPr>
        <p:spPr>
          <a:xfrm>
            <a:off x="7047000" y="6580080"/>
            <a:ext cx="2133000" cy="304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 algn="r">
              <a:lnSpc>
                <a:spcPct val="100000"/>
              </a:lnSpc>
            </a:pPr>
            <a:fld id="{271AB341-D7FC-4EFC-8A77-581DF4014D5F}" type="slidenum">
              <a:rPr lang="ru-RU" sz="16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3</a:t>
            </a:fld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2" name="CustomShape 3"/>
          <p:cNvSpPr/>
          <p:nvPr/>
        </p:nvSpPr>
        <p:spPr>
          <a:xfrm>
            <a:off x="2428920" y="4653000"/>
            <a:ext cx="6714720" cy="20617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>
              <a:lnSpc>
                <a:spcPct val="100000"/>
              </a:lnSpc>
            </a:pPr>
            <a:r>
              <a:rPr lang="ru-RU" sz="2000" b="0" strike="noStrike" spc="-1">
                <a:solidFill>
                  <a:srgbClr val="00808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0" strike="noStrike" spc="-1">
                <a:solidFill>
                  <a:srgbClr val="00808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0" strike="noStrike" spc="-1">
                <a:solidFill>
                  <a:srgbClr val="00808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0" strike="noStrike" spc="-1">
                <a:solidFill>
                  <a:srgbClr val="00808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3" name="CustomShape 4"/>
          <p:cNvSpPr/>
          <p:nvPr/>
        </p:nvSpPr>
        <p:spPr>
          <a:xfrm>
            <a:off x="685800" y="1600200"/>
            <a:ext cx="7848360" cy="1342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>
              <a:lnSpc>
                <a:spcPct val="100000"/>
              </a:lnSpc>
            </a:pPr>
            <a:r>
              <a:rPr lang="ru-RU" sz="2400" b="0" strike="noStrike" spc="-1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400" b="0" strike="noStrike" spc="-1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400" b="0" strike="noStrike" spc="-1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134" name="Table 5"/>
          <p:cNvGraphicFramePr/>
          <p:nvPr>
            <p:extLst>
              <p:ext uri="{D42A27DB-BD31-4B8C-83A1-F6EECF244321}">
                <p14:modId xmlns:p14="http://schemas.microsoft.com/office/powerpoint/2010/main" val="673319279"/>
              </p:ext>
            </p:extLst>
          </p:nvPr>
        </p:nvGraphicFramePr>
        <p:xfrm>
          <a:off x="0" y="938160"/>
          <a:ext cx="9132520" cy="5712840"/>
        </p:xfrm>
        <a:graphic>
          <a:graphicData uri="http://schemas.openxmlformats.org/drawingml/2006/table">
            <a:tbl>
              <a:tblPr/>
              <a:tblGrid>
                <a:gridCol w="2435400"/>
                <a:gridCol w="817560"/>
                <a:gridCol w="965900"/>
                <a:gridCol w="819360"/>
                <a:gridCol w="936360"/>
                <a:gridCol w="639720"/>
                <a:gridCol w="951140"/>
                <a:gridCol w="630360"/>
                <a:gridCol w="936720"/>
              </a:tblGrid>
              <a:tr h="515520">
                <a:tc rowSpan="2"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2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Показатель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2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Федеральные заказчики</a:t>
                      </a:r>
                      <a:endParaRPr lang="ru-RU" sz="1800" b="1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2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 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T w="720">
                      <a:solidFill>
                        <a:srgbClr val="FFFFFF"/>
                      </a:solidFill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B3B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endParaRPr lang="ru-RU" sz="18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7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0" cap="none" spc="-1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  <a:ea typeface="Microsoft YaHei"/>
                          <a:cs typeface="+mn-cs"/>
                        </a:rPr>
                        <a:t>Заказчики </a:t>
                      </a:r>
                      <a:r>
                        <a:rPr kumimoji="0" lang="ru-RU" sz="1200" b="1" i="0" u="none" strike="noStrike" kern="0" cap="none" spc="-1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  <a:ea typeface="Microsoft YaHei"/>
                          <a:cs typeface="+mn-cs"/>
                        </a:rPr>
                        <a:t>субъкта</a:t>
                      </a:r>
                      <a:endParaRPr kumimoji="0" lang="ru-RU" sz="1800" b="1" i="0" u="none" strike="noStrike" kern="0" cap="none" spc="-1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>
                          <a:solidFill>
                            <a:srgbClr val="FFFFFF"/>
                          </a:solidFill>
                        </a:u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ct val="71000"/>
                        </a:lnSpc>
                      </a:pP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B3B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endParaRPr lang="ru-RU" sz="18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7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0" cap="none" spc="-1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  <a:ea typeface="Microsoft YaHei"/>
                          <a:cs typeface="+mn-cs"/>
                        </a:rPr>
                        <a:t>Муниципальные заказчики</a:t>
                      </a:r>
                      <a:endParaRPr kumimoji="0" lang="ru-RU" sz="1200" b="1" i="0" u="none" strike="noStrike" kern="0" cap="none" spc="-1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>
                          <a:solidFill>
                            <a:srgbClr val="FFFFFF"/>
                          </a:solidFill>
                        </a:uFill>
                        <a:latin typeface="+mn-lt"/>
                        <a:ea typeface="Microsoft YaHei"/>
                        <a:cs typeface="+mn-cs"/>
                      </a:endParaRPr>
                    </a:p>
                  </a:txBody>
                  <a:tcPr marL="90000" marR="90000"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B3B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729FC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7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0" cap="none" spc="-1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  <a:ea typeface="Microsoft YaHei"/>
                          <a:cs typeface="+mn-cs"/>
                        </a:rPr>
                        <a:t>Всего</a:t>
                      </a:r>
                      <a:endParaRPr kumimoji="0" lang="ru-RU" sz="1200" b="1" i="0" u="none" strike="noStrike" kern="0" cap="none" spc="-1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>
                          <a:solidFill>
                            <a:srgbClr val="FFFFFF"/>
                          </a:solidFill>
                        </a:uFill>
                        <a:latin typeface="+mn-lt"/>
                        <a:ea typeface="Microsoft YaHei"/>
                        <a:cs typeface="+mn-cs"/>
                      </a:endParaRPr>
                    </a:p>
                  </a:txBody>
                  <a:tcPr marL="90000" marR="90000"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B3B3B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155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2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2016 год</a:t>
                      </a:r>
                      <a:endParaRPr lang="ru-RU" sz="18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2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1 квартал 2017 года</a:t>
                      </a:r>
                      <a:endParaRPr lang="ru-RU" sz="18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2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2016 год</a:t>
                      </a:r>
                      <a:endParaRPr lang="ru-RU" sz="18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>
                      <a:solidFill>
                        <a:srgbClr val="FFFFFF"/>
                      </a:solidFill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2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1 квартал 2017 года</a:t>
                      </a:r>
                      <a:endParaRPr lang="ru-RU" sz="18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2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2016 год</a:t>
                      </a:r>
                      <a:endParaRPr lang="ru-RU" sz="18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>
                      <a:solidFill>
                        <a:srgbClr val="FFFFFF"/>
                      </a:solidFill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2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1 квартал 2017 года</a:t>
                      </a:r>
                      <a:endParaRPr lang="ru-RU" sz="18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2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2016 год</a:t>
                      </a:r>
                      <a:endParaRPr lang="ru-RU" sz="18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>
                      <a:solidFill>
                        <a:srgbClr val="FFFFFF"/>
                      </a:solidFill>
                    </a:lnR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2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1 квартал 2017 года</a:t>
                      </a:r>
                      <a:endParaRPr lang="ru-RU" sz="18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</a:tr>
              <a:tr h="447120">
                <a:tc>
                  <a:txBody>
                    <a:bodyPr/>
                    <a:lstStyle/>
                    <a:p>
                      <a:pPr>
                        <a:lnSpc>
                          <a:spcPct val="71000"/>
                        </a:lnSpc>
                      </a:pPr>
                      <a:r>
                        <a:rPr lang="ru-RU" sz="16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Microsoft YaHei"/>
                        </a:rPr>
                        <a:t>Поступило жалоб</a:t>
                      </a:r>
                      <a:endParaRPr lang="ru-RU" sz="18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1000"/>
                        </a:lnSpc>
                      </a:pPr>
                      <a:r>
                        <a:rPr lang="ru-RU" sz="16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Microsoft YaHei"/>
                        </a:rPr>
                        <a:t>64</a:t>
                      </a:r>
                      <a:endParaRPr lang="ru-RU" sz="18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1000"/>
                        </a:lnSpc>
                      </a:pPr>
                      <a:r>
                        <a:rPr lang="ru-RU" sz="16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Microsoft YaHei"/>
                        </a:rPr>
                        <a:t>10</a:t>
                      </a:r>
                      <a:endParaRPr lang="ru-RU" sz="18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1000"/>
                        </a:lnSpc>
                      </a:pPr>
                      <a:r>
                        <a:rPr lang="ru-RU" sz="16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Microsoft YaHei"/>
                        </a:rPr>
                        <a:t>200</a:t>
                      </a:r>
                      <a:endParaRPr lang="ru-RU" sz="18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>
                      <a:solidFill>
                        <a:srgbClr val="FFFFFF"/>
                      </a:solidFill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1000"/>
                        </a:lnSpc>
                      </a:pPr>
                      <a:r>
                        <a:rPr lang="ru-RU" sz="16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Microsoft YaHei"/>
                        </a:rPr>
                        <a:t>44</a:t>
                      </a:r>
                      <a:endParaRPr lang="ru-RU" sz="18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1000"/>
                        </a:lnSpc>
                      </a:pPr>
                      <a:r>
                        <a:rPr lang="ru-RU" sz="16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Microsoft YaHei"/>
                        </a:rPr>
                        <a:t>139</a:t>
                      </a:r>
                      <a:endParaRPr lang="ru-RU" sz="18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>
                      <a:solidFill>
                        <a:srgbClr val="FFFFFF"/>
                      </a:solidFill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1000"/>
                        </a:lnSpc>
                      </a:pPr>
                      <a:r>
                        <a:rPr lang="ru-RU" sz="16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Microsoft YaHei"/>
                        </a:rPr>
                        <a:t>22</a:t>
                      </a:r>
                      <a:endParaRPr lang="ru-RU" sz="18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1000"/>
                        </a:lnSpc>
                      </a:pPr>
                      <a:r>
                        <a:rPr lang="ru-RU" sz="16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Microsoft YaHei"/>
                        </a:rPr>
                        <a:t>403</a:t>
                      </a:r>
                      <a:endParaRPr lang="ru-RU" sz="18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>
                      <a:solidFill>
                        <a:srgbClr val="FFFFFF"/>
                      </a:solidFill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1000"/>
                        </a:lnSpc>
                      </a:pPr>
                      <a:r>
                        <a:rPr lang="ru-RU" sz="16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Microsoft YaHei"/>
                        </a:rPr>
                        <a:t>76</a:t>
                      </a:r>
                      <a:endParaRPr lang="ru-RU" sz="18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</a:tr>
              <a:tr h="447120">
                <a:tc>
                  <a:txBody>
                    <a:bodyPr/>
                    <a:lstStyle/>
                    <a:p>
                      <a:pPr>
                        <a:lnSpc>
                          <a:spcPct val="71000"/>
                        </a:lnSpc>
                      </a:pPr>
                      <a:r>
                        <a:rPr lang="ru-RU" sz="16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Microsoft YaHei"/>
                        </a:rPr>
                        <a:t>Возвращено</a:t>
                      </a:r>
                      <a:endParaRPr lang="ru-RU" sz="18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1000"/>
                        </a:lnSpc>
                      </a:pPr>
                      <a:r>
                        <a:rPr lang="ru-RU" sz="16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Microsoft YaHei"/>
                        </a:rPr>
                        <a:t>18</a:t>
                      </a:r>
                      <a:endParaRPr lang="ru-RU" sz="18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1000"/>
                        </a:lnSpc>
                      </a:pPr>
                      <a:r>
                        <a:rPr lang="ru-RU" sz="16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Microsoft YaHei"/>
                        </a:rPr>
                        <a:t>0</a:t>
                      </a:r>
                      <a:endParaRPr lang="ru-RU" sz="18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1000"/>
                        </a:lnSpc>
                      </a:pPr>
                      <a:r>
                        <a:rPr lang="ru-RU" sz="16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Microsoft YaHei"/>
                        </a:rPr>
                        <a:t>33</a:t>
                      </a:r>
                      <a:endParaRPr lang="ru-RU" sz="18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>
                      <a:solidFill>
                        <a:srgbClr val="FFFFFF"/>
                      </a:solidFill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1000"/>
                        </a:lnSpc>
                      </a:pPr>
                      <a:r>
                        <a:rPr lang="ru-RU" sz="16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Microsoft YaHei"/>
                        </a:rPr>
                        <a:t>7</a:t>
                      </a:r>
                      <a:endParaRPr lang="ru-RU" sz="18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1000"/>
                        </a:lnSpc>
                      </a:pPr>
                      <a:r>
                        <a:rPr lang="ru-RU" sz="16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Microsoft YaHei"/>
                        </a:rPr>
                        <a:t>18</a:t>
                      </a:r>
                      <a:endParaRPr lang="ru-RU" sz="18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>
                      <a:solidFill>
                        <a:srgbClr val="FFFFFF"/>
                      </a:solidFill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1000"/>
                        </a:lnSpc>
                      </a:pPr>
                      <a:r>
                        <a:rPr lang="ru-RU" sz="16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Microsoft YaHei"/>
                        </a:rPr>
                        <a:t>2</a:t>
                      </a:r>
                      <a:endParaRPr lang="ru-RU" sz="18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1000"/>
                        </a:lnSpc>
                      </a:pPr>
                      <a:r>
                        <a:rPr lang="ru-RU" sz="16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Microsoft YaHei"/>
                        </a:rPr>
                        <a:t>69</a:t>
                      </a:r>
                      <a:endParaRPr lang="ru-RU" sz="18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>
                      <a:solidFill>
                        <a:srgbClr val="FFFFFF"/>
                      </a:solidFill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1000"/>
                        </a:lnSpc>
                      </a:pPr>
                      <a:r>
                        <a:rPr lang="ru-RU" sz="16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Microsoft YaHei"/>
                        </a:rPr>
                        <a:t>9</a:t>
                      </a:r>
                      <a:endParaRPr lang="ru-RU" sz="18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</a:tr>
              <a:tr h="447120">
                <a:tc>
                  <a:txBody>
                    <a:bodyPr/>
                    <a:lstStyle/>
                    <a:p>
                      <a:pPr>
                        <a:lnSpc>
                          <a:spcPct val="71000"/>
                        </a:lnSpc>
                      </a:pPr>
                      <a:r>
                        <a:rPr lang="ru-RU" sz="16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Microsoft YaHei"/>
                        </a:rPr>
                        <a:t>Отозвано заявителями</a:t>
                      </a:r>
                      <a:endParaRPr lang="ru-RU" sz="18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1000"/>
                        </a:lnSpc>
                      </a:pPr>
                      <a:r>
                        <a:rPr lang="ru-RU" sz="16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Microsoft YaHei"/>
                        </a:rPr>
                        <a:t>1</a:t>
                      </a:r>
                      <a:endParaRPr lang="ru-RU" sz="18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1000"/>
                        </a:lnSpc>
                      </a:pPr>
                      <a:r>
                        <a:rPr lang="ru-RU" sz="16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Microsoft YaHei"/>
                        </a:rPr>
                        <a:t>1</a:t>
                      </a:r>
                      <a:endParaRPr lang="ru-RU" sz="18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1000"/>
                        </a:lnSpc>
                      </a:pPr>
                      <a:r>
                        <a:rPr lang="ru-RU" sz="16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Microsoft YaHei"/>
                        </a:rPr>
                        <a:t>6</a:t>
                      </a:r>
                      <a:endParaRPr lang="ru-RU" sz="18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>
                      <a:solidFill>
                        <a:srgbClr val="FFFFFF"/>
                      </a:solidFill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1000"/>
                        </a:lnSpc>
                      </a:pPr>
                      <a:r>
                        <a:rPr lang="ru-RU" sz="16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Microsoft YaHei"/>
                        </a:rPr>
                        <a:t>2</a:t>
                      </a:r>
                      <a:endParaRPr lang="ru-RU" sz="18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1000"/>
                        </a:lnSpc>
                      </a:pPr>
                      <a:r>
                        <a:rPr lang="ru-RU" sz="16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Microsoft YaHei"/>
                        </a:rPr>
                        <a:t>18</a:t>
                      </a:r>
                      <a:endParaRPr lang="ru-RU" sz="18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>
                      <a:solidFill>
                        <a:srgbClr val="FFFFFF"/>
                      </a:solidFill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1000"/>
                        </a:lnSpc>
                      </a:pPr>
                      <a:r>
                        <a:rPr lang="ru-RU" sz="16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Microsoft YaHei"/>
                        </a:rPr>
                        <a:t>4</a:t>
                      </a:r>
                      <a:endParaRPr lang="ru-RU" sz="18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1000"/>
                        </a:lnSpc>
                      </a:pPr>
                      <a:r>
                        <a:rPr lang="ru-RU" sz="16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Microsoft YaHei"/>
                        </a:rPr>
                        <a:t>25</a:t>
                      </a:r>
                      <a:endParaRPr lang="ru-RU" sz="18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>
                      <a:solidFill>
                        <a:srgbClr val="FFFFFF"/>
                      </a:solidFill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1000"/>
                        </a:lnSpc>
                      </a:pPr>
                      <a:r>
                        <a:rPr lang="ru-RU" sz="16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Microsoft YaHei"/>
                        </a:rPr>
                        <a:t>7</a:t>
                      </a:r>
                      <a:endParaRPr lang="ru-RU" sz="18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</a:tr>
              <a:tr h="619560">
                <a:tc>
                  <a:txBody>
                    <a:bodyPr/>
                    <a:lstStyle/>
                    <a:p>
                      <a:pPr>
                        <a:lnSpc>
                          <a:spcPct val="71000"/>
                        </a:lnSpc>
                      </a:pPr>
                      <a:r>
                        <a:rPr lang="ru-RU" sz="16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Microsoft YaHei"/>
                        </a:rPr>
                        <a:t>Признано необоснованными</a:t>
                      </a:r>
                      <a:endParaRPr lang="ru-RU" sz="18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1000"/>
                        </a:lnSpc>
                      </a:pPr>
                      <a:r>
                        <a:rPr lang="ru-RU" sz="16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Microsoft YaHei"/>
                        </a:rPr>
                        <a:t>21</a:t>
                      </a:r>
                      <a:endParaRPr lang="ru-RU" sz="18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1000"/>
                        </a:lnSpc>
                      </a:pPr>
                      <a:r>
                        <a:rPr lang="ru-RU" sz="16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Microsoft YaHei"/>
                        </a:rPr>
                        <a:t>7</a:t>
                      </a:r>
                      <a:endParaRPr lang="ru-RU" sz="18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1000"/>
                        </a:lnSpc>
                      </a:pPr>
                      <a:r>
                        <a:rPr lang="ru-RU" sz="16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Microsoft YaHei"/>
                        </a:rPr>
                        <a:t>130</a:t>
                      </a:r>
                      <a:endParaRPr lang="ru-RU" sz="18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>
                      <a:solidFill>
                        <a:srgbClr val="FFFFFF"/>
                      </a:solidFill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1000"/>
                        </a:lnSpc>
                      </a:pPr>
                      <a:r>
                        <a:rPr lang="ru-RU" sz="16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Microsoft YaHei"/>
                        </a:rPr>
                        <a:t>28</a:t>
                      </a:r>
                      <a:endParaRPr lang="ru-RU" sz="18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1000"/>
                        </a:lnSpc>
                      </a:pPr>
                      <a:r>
                        <a:rPr lang="ru-RU" sz="16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Microsoft YaHei"/>
                        </a:rPr>
                        <a:t>78</a:t>
                      </a:r>
                      <a:endParaRPr lang="ru-RU" sz="18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>
                      <a:solidFill>
                        <a:srgbClr val="FFFFFF"/>
                      </a:solidFill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1000"/>
                        </a:lnSpc>
                      </a:pPr>
                      <a:r>
                        <a:rPr lang="ru-RU" sz="16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Microsoft YaHei"/>
                        </a:rPr>
                        <a:t>12</a:t>
                      </a:r>
                      <a:endParaRPr lang="ru-RU" sz="18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1000"/>
                        </a:lnSpc>
                      </a:pPr>
                      <a:r>
                        <a:rPr lang="ru-RU" sz="16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Microsoft YaHei"/>
                        </a:rPr>
                        <a:t>229</a:t>
                      </a:r>
                      <a:endParaRPr lang="ru-RU" sz="18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>
                      <a:solidFill>
                        <a:srgbClr val="FFFFFF"/>
                      </a:solidFill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1000"/>
                        </a:lnSpc>
                      </a:pPr>
                      <a:r>
                        <a:rPr lang="ru-RU" sz="16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Microsoft YaHei"/>
                        </a:rPr>
                        <a:t>47</a:t>
                      </a:r>
                      <a:endParaRPr lang="ru-RU" sz="18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</a:tr>
              <a:tr h="1654200">
                <a:tc>
                  <a:txBody>
                    <a:bodyPr/>
                    <a:lstStyle/>
                    <a:p>
                      <a:pPr>
                        <a:lnSpc>
                          <a:spcPct val="71000"/>
                        </a:lnSpc>
                      </a:pPr>
                      <a:r>
                        <a:rPr lang="ru-RU" sz="16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Microsoft YaHei"/>
                        </a:rPr>
                        <a:t>Признано обоснованными (в том числе частично обоснованными)</a:t>
                      </a:r>
                      <a:endParaRPr lang="ru-RU" sz="18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71000"/>
                        </a:lnSpc>
                      </a:pPr>
                      <a:r>
                        <a:rPr lang="ru-RU" sz="16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Microsoft YaHei"/>
                        </a:rPr>
                        <a:t> </a:t>
                      </a:r>
                      <a:endParaRPr lang="ru-RU" sz="18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71000"/>
                        </a:lnSpc>
                      </a:pPr>
                      <a:r>
                        <a:rPr lang="ru-RU" sz="16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Microsoft YaHei"/>
                        </a:rPr>
                        <a:t> </a:t>
                      </a:r>
                      <a:endParaRPr lang="ru-RU" sz="18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71000"/>
                        </a:lnSpc>
                      </a:pPr>
                      <a:r>
                        <a:rPr lang="ru-RU" sz="16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Microsoft YaHei"/>
                        </a:rPr>
                        <a:t>% от рассмотренных жалоб</a:t>
                      </a:r>
                      <a:endParaRPr lang="ru-RU" sz="18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1000"/>
                        </a:lnSpc>
                      </a:pPr>
                      <a:r>
                        <a:rPr lang="ru-RU" sz="16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Microsoft YaHei"/>
                        </a:rPr>
                        <a:t>24</a:t>
                      </a:r>
                      <a:endParaRPr lang="ru-RU" sz="18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71000"/>
                        </a:lnSpc>
                      </a:pPr>
                      <a:r>
                        <a:rPr lang="ru-RU" sz="16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Microsoft YaHei"/>
                        </a:rPr>
                        <a:t> </a:t>
                      </a:r>
                      <a:endParaRPr lang="ru-RU" sz="18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71000"/>
                        </a:lnSpc>
                      </a:pPr>
                      <a:r>
                        <a:rPr lang="ru-RU" sz="16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Microsoft YaHei"/>
                        </a:rPr>
                        <a:t> </a:t>
                      </a:r>
                      <a:endParaRPr lang="ru-RU" sz="18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71000"/>
                        </a:lnSpc>
                      </a:pPr>
                      <a:r>
                        <a:rPr lang="ru-RU" sz="16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Microsoft YaHei"/>
                        </a:rPr>
                        <a:t> </a:t>
                      </a:r>
                      <a:endParaRPr lang="ru-RU" sz="18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71000"/>
                        </a:lnSpc>
                      </a:pPr>
                      <a:r>
                        <a:rPr lang="ru-RU" sz="16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Microsoft YaHei"/>
                        </a:rPr>
                        <a:t> </a:t>
                      </a:r>
                      <a:endParaRPr lang="ru-RU" sz="18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71000"/>
                        </a:lnSpc>
                      </a:pPr>
                      <a:r>
                        <a:rPr lang="ru-RU" sz="16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Microsoft YaHei"/>
                        </a:rPr>
                        <a:t>53</a:t>
                      </a:r>
                      <a:endParaRPr lang="ru-RU" sz="18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1000"/>
                        </a:lnSpc>
                      </a:pPr>
                      <a:r>
                        <a:rPr lang="ru-RU" sz="16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Microsoft YaHei"/>
                        </a:rPr>
                        <a:t>2</a:t>
                      </a:r>
                      <a:endParaRPr lang="ru-RU" sz="18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71000"/>
                        </a:lnSpc>
                      </a:pPr>
                      <a:r>
                        <a:rPr lang="ru-RU" sz="16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Microsoft YaHei"/>
                        </a:rPr>
                        <a:t> </a:t>
                      </a:r>
                      <a:endParaRPr lang="ru-RU" sz="18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71000"/>
                        </a:lnSpc>
                      </a:pPr>
                      <a:r>
                        <a:rPr lang="ru-RU" sz="16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Microsoft YaHei"/>
                        </a:rPr>
                        <a:t> </a:t>
                      </a:r>
                      <a:endParaRPr lang="ru-RU" sz="18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71000"/>
                        </a:lnSpc>
                      </a:pPr>
                      <a:r>
                        <a:rPr lang="ru-RU" sz="16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Microsoft YaHei"/>
                        </a:rPr>
                        <a:t> </a:t>
                      </a:r>
                      <a:endParaRPr lang="ru-RU" sz="18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71000"/>
                        </a:lnSpc>
                      </a:pPr>
                      <a:r>
                        <a:rPr lang="ru-RU" sz="16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Microsoft YaHei"/>
                        </a:rPr>
                        <a:t> </a:t>
                      </a:r>
                      <a:endParaRPr lang="ru-RU" sz="18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71000"/>
                        </a:lnSpc>
                      </a:pPr>
                      <a:r>
                        <a:rPr lang="ru-RU" sz="16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Microsoft YaHei"/>
                        </a:rPr>
                        <a:t>22</a:t>
                      </a:r>
                      <a:endParaRPr lang="ru-RU" sz="18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1000"/>
                        </a:lnSpc>
                      </a:pPr>
                      <a:r>
                        <a:rPr lang="ru-RU" sz="16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Microsoft YaHei"/>
                        </a:rPr>
                        <a:t>31</a:t>
                      </a:r>
                      <a:endParaRPr lang="ru-RU" sz="18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71000"/>
                        </a:lnSpc>
                      </a:pPr>
                      <a:r>
                        <a:rPr lang="ru-RU" sz="16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Microsoft YaHei"/>
                        </a:rPr>
                        <a:t> </a:t>
                      </a:r>
                      <a:endParaRPr lang="ru-RU" sz="18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71000"/>
                        </a:lnSpc>
                      </a:pPr>
                      <a:r>
                        <a:rPr lang="ru-RU" sz="16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Microsoft YaHei"/>
                        </a:rPr>
                        <a:t> </a:t>
                      </a:r>
                      <a:endParaRPr lang="ru-RU" sz="18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71000"/>
                        </a:lnSpc>
                      </a:pPr>
                      <a:r>
                        <a:rPr lang="ru-RU" sz="16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Microsoft YaHei"/>
                        </a:rPr>
                        <a:t> </a:t>
                      </a:r>
                      <a:endParaRPr lang="ru-RU" sz="18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71000"/>
                        </a:lnSpc>
                      </a:pPr>
                      <a:r>
                        <a:rPr lang="ru-RU" sz="16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Microsoft YaHei"/>
                        </a:rPr>
                        <a:t> </a:t>
                      </a:r>
                      <a:endParaRPr lang="ru-RU" sz="18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71000"/>
                        </a:lnSpc>
                      </a:pPr>
                      <a:r>
                        <a:rPr lang="ru-RU" sz="16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Microsoft YaHei"/>
                        </a:rPr>
                        <a:t>19</a:t>
                      </a:r>
                      <a:endParaRPr lang="ru-RU" sz="18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>
                      <a:solidFill>
                        <a:srgbClr val="FFFFFF"/>
                      </a:solidFill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1000"/>
                        </a:lnSpc>
                      </a:pPr>
                      <a:r>
                        <a:rPr lang="ru-RU" sz="16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Microsoft YaHei"/>
                        </a:rPr>
                        <a:t>7</a:t>
                      </a:r>
                      <a:endParaRPr lang="ru-RU" sz="18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71000"/>
                        </a:lnSpc>
                      </a:pPr>
                      <a:r>
                        <a:rPr lang="ru-RU" sz="16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Microsoft YaHei"/>
                        </a:rPr>
                        <a:t> </a:t>
                      </a:r>
                      <a:endParaRPr lang="ru-RU" sz="18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71000"/>
                        </a:lnSpc>
                      </a:pPr>
                      <a:r>
                        <a:rPr lang="ru-RU" sz="16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Microsoft YaHei"/>
                        </a:rPr>
                        <a:t> </a:t>
                      </a:r>
                      <a:endParaRPr lang="ru-RU" sz="18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71000"/>
                        </a:lnSpc>
                      </a:pPr>
                      <a:r>
                        <a:rPr lang="ru-RU" sz="16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Microsoft YaHei"/>
                        </a:rPr>
                        <a:t> </a:t>
                      </a:r>
                      <a:endParaRPr lang="ru-RU" sz="18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71000"/>
                        </a:lnSpc>
                      </a:pPr>
                      <a:r>
                        <a:rPr lang="ru-RU" sz="16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Microsoft YaHei"/>
                        </a:rPr>
                        <a:t> </a:t>
                      </a:r>
                      <a:endParaRPr lang="ru-RU" sz="18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71000"/>
                        </a:lnSpc>
                      </a:pPr>
                      <a:r>
                        <a:rPr lang="ru-RU" sz="16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Microsoft YaHei"/>
                        </a:rPr>
                        <a:t>20</a:t>
                      </a:r>
                      <a:endParaRPr lang="ru-RU" sz="18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1000"/>
                        </a:lnSpc>
                      </a:pPr>
                      <a:r>
                        <a:rPr lang="ru-RU" sz="16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Microsoft YaHei"/>
                        </a:rPr>
                        <a:t>25</a:t>
                      </a:r>
                      <a:endParaRPr lang="ru-RU" sz="18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71000"/>
                        </a:lnSpc>
                      </a:pPr>
                      <a:r>
                        <a:rPr lang="ru-RU" sz="16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Microsoft YaHei"/>
                        </a:rPr>
                        <a:t> </a:t>
                      </a:r>
                      <a:endParaRPr lang="ru-RU" sz="18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71000"/>
                        </a:lnSpc>
                      </a:pPr>
                      <a:r>
                        <a:rPr lang="ru-RU" sz="16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Microsoft YaHei"/>
                        </a:rPr>
                        <a:t> </a:t>
                      </a:r>
                      <a:endParaRPr lang="ru-RU" sz="18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71000"/>
                        </a:lnSpc>
                      </a:pPr>
                      <a:r>
                        <a:rPr lang="ru-RU" sz="16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Microsoft YaHei"/>
                        </a:rPr>
                        <a:t> </a:t>
                      </a:r>
                      <a:endParaRPr lang="ru-RU" sz="18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71000"/>
                        </a:lnSpc>
                      </a:pPr>
                      <a:r>
                        <a:rPr lang="ru-RU" sz="16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Microsoft YaHei"/>
                        </a:rPr>
                        <a:t> </a:t>
                      </a:r>
                      <a:endParaRPr lang="ru-RU" sz="18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71000"/>
                        </a:lnSpc>
                      </a:pPr>
                      <a:r>
                        <a:rPr lang="ru-RU" sz="16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Microsoft YaHei"/>
                        </a:rPr>
                        <a:t>24</a:t>
                      </a:r>
                      <a:endParaRPr lang="ru-RU" sz="18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>
                      <a:solidFill>
                        <a:srgbClr val="FFFFFF"/>
                      </a:solidFill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1000"/>
                        </a:lnSpc>
                      </a:pPr>
                      <a:r>
                        <a:rPr lang="ru-RU" sz="16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Microsoft YaHei"/>
                        </a:rPr>
                        <a:t>4</a:t>
                      </a:r>
                      <a:endParaRPr lang="ru-RU" sz="18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71000"/>
                        </a:lnSpc>
                      </a:pPr>
                      <a:r>
                        <a:rPr lang="ru-RU" sz="16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Microsoft YaHei"/>
                        </a:rPr>
                        <a:t> </a:t>
                      </a:r>
                      <a:endParaRPr lang="ru-RU" sz="18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71000"/>
                        </a:lnSpc>
                      </a:pPr>
                      <a:r>
                        <a:rPr lang="ru-RU" sz="16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Microsoft YaHei"/>
                        </a:rPr>
                        <a:t> </a:t>
                      </a:r>
                      <a:endParaRPr lang="ru-RU" sz="18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71000"/>
                        </a:lnSpc>
                      </a:pPr>
                      <a:r>
                        <a:rPr lang="ru-RU" sz="16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Microsoft YaHei"/>
                        </a:rPr>
                        <a:t> </a:t>
                      </a:r>
                      <a:endParaRPr lang="ru-RU" sz="18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71000"/>
                        </a:lnSpc>
                      </a:pPr>
                      <a:r>
                        <a:rPr lang="ru-RU" sz="16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Microsoft YaHei"/>
                        </a:rPr>
                        <a:t> </a:t>
                      </a:r>
                      <a:endParaRPr lang="ru-RU" sz="18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71000"/>
                        </a:lnSpc>
                      </a:pPr>
                      <a:r>
                        <a:rPr lang="ru-RU" sz="16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Microsoft YaHei"/>
                        </a:rPr>
                        <a:t>25</a:t>
                      </a:r>
                      <a:endParaRPr lang="ru-RU" sz="18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1000"/>
                        </a:lnSpc>
                      </a:pPr>
                      <a:r>
                        <a:rPr lang="ru-RU" sz="16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Microsoft YaHei"/>
                        </a:rPr>
                        <a:t>80</a:t>
                      </a:r>
                      <a:endParaRPr lang="ru-RU" sz="18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71000"/>
                        </a:lnSpc>
                      </a:pPr>
                      <a:r>
                        <a:rPr lang="ru-RU" sz="16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Microsoft YaHei"/>
                        </a:rPr>
                        <a:t> </a:t>
                      </a:r>
                      <a:endParaRPr lang="ru-RU" sz="18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71000"/>
                        </a:lnSpc>
                      </a:pPr>
                      <a:r>
                        <a:rPr lang="ru-RU" sz="16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Microsoft YaHei"/>
                        </a:rPr>
                        <a:t> </a:t>
                      </a:r>
                      <a:endParaRPr lang="ru-RU" sz="18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71000"/>
                        </a:lnSpc>
                      </a:pPr>
                      <a:r>
                        <a:rPr lang="ru-RU" sz="16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Microsoft YaHei"/>
                        </a:rPr>
                        <a:t> </a:t>
                      </a:r>
                      <a:endParaRPr lang="ru-RU" sz="18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71000"/>
                        </a:lnSpc>
                      </a:pPr>
                      <a:r>
                        <a:rPr lang="ru-RU" sz="16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Microsoft YaHei"/>
                        </a:rPr>
                        <a:t> </a:t>
                      </a:r>
                      <a:endParaRPr lang="ru-RU" sz="18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71000"/>
                        </a:lnSpc>
                      </a:pPr>
                      <a:r>
                        <a:rPr lang="ru-RU" sz="16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Microsoft YaHei"/>
                        </a:rPr>
                        <a:t>26</a:t>
                      </a:r>
                      <a:endParaRPr lang="ru-RU" sz="18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>
                      <a:solidFill>
                        <a:srgbClr val="FFFFFF"/>
                      </a:solidFill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1000"/>
                        </a:lnSpc>
                      </a:pPr>
                      <a:r>
                        <a:rPr lang="ru-RU" sz="16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Microsoft YaHei"/>
                        </a:rPr>
                        <a:t>13</a:t>
                      </a:r>
                      <a:endParaRPr lang="ru-RU" sz="18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71000"/>
                        </a:lnSpc>
                      </a:pPr>
                      <a:r>
                        <a:rPr lang="ru-RU" sz="16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Microsoft YaHei"/>
                        </a:rPr>
                        <a:t> </a:t>
                      </a:r>
                      <a:endParaRPr lang="ru-RU" sz="18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71000"/>
                        </a:lnSpc>
                      </a:pPr>
                      <a:r>
                        <a:rPr lang="ru-RU" sz="16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Microsoft YaHei"/>
                        </a:rPr>
                        <a:t> </a:t>
                      </a:r>
                      <a:endParaRPr lang="ru-RU" sz="18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71000"/>
                        </a:lnSpc>
                      </a:pPr>
                      <a:r>
                        <a:rPr lang="ru-RU" sz="16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Microsoft YaHei"/>
                        </a:rPr>
                        <a:t> </a:t>
                      </a:r>
                      <a:endParaRPr lang="ru-RU" sz="18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71000"/>
                        </a:lnSpc>
                      </a:pPr>
                      <a:r>
                        <a:rPr lang="ru-RU" sz="16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Microsoft YaHei"/>
                        </a:rPr>
                        <a:t> </a:t>
                      </a:r>
                      <a:endParaRPr lang="ru-RU" sz="18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71000"/>
                        </a:lnSpc>
                      </a:pPr>
                      <a:r>
                        <a:rPr lang="ru-RU" sz="16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Microsoft YaHei"/>
                        </a:rPr>
                        <a:t>22</a:t>
                      </a:r>
                      <a:endParaRPr lang="ru-RU" sz="18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</a:tr>
              <a:tr h="447120">
                <a:tc>
                  <a:txBody>
                    <a:bodyPr/>
                    <a:lstStyle/>
                    <a:p>
                      <a:pPr>
                        <a:lnSpc>
                          <a:spcPct val="71000"/>
                        </a:lnSpc>
                      </a:pPr>
                      <a:r>
                        <a:rPr lang="ru-RU" sz="16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Microsoft YaHei"/>
                        </a:rPr>
                        <a:t>Выдано предписаний</a:t>
                      </a:r>
                      <a:endParaRPr lang="ru-RU" sz="18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1000"/>
                        </a:lnSpc>
                      </a:pPr>
                      <a:r>
                        <a:rPr lang="ru-RU" sz="16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Microsoft YaHei"/>
                        </a:rPr>
                        <a:t>35</a:t>
                      </a:r>
                      <a:endParaRPr lang="ru-RU" sz="18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1000"/>
                        </a:lnSpc>
                      </a:pPr>
                      <a:r>
                        <a:rPr lang="ru-RU" sz="16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Microsoft YaHei"/>
                        </a:rPr>
                        <a:t>2</a:t>
                      </a:r>
                      <a:endParaRPr lang="ru-RU" sz="18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1000"/>
                        </a:lnSpc>
                      </a:pPr>
                      <a:r>
                        <a:rPr lang="ru-RU" sz="16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Microsoft YaHei"/>
                        </a:rPr>
                        <a:t>53</a:t>
                      </a:r>
                      <a:endParaRPr lang="ru-RU" sz="18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>
                      <a:solidFill>
                        <a:srgbClr val="FFFFFF"/>
                      </a:solidFill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1000"/>
                        </a:lnSpc>
                      </a:pPr>
                      <a:r>
                        <a:rPr lang="ru-RU" sz="16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Microsoft YaHei"/>
                        </a:rPr>
                        <a:t>11</a:t>
                      </a:r>
                      <a:endParaRPr lang="ru-RU" sz="18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1000"/>
                        </a:lnSpc>
                      </a:pPr>
                      <a:r>
                        <a:rPr lang="ru-RU" sz="16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Microsoft YaHei"/>
                        </a:rPr>
                        <a:t>49</a:t>
                      </a:r>
                      <a:endParaRPr lang="ru-RU" sz="18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>
                      <a:solidFill>
                        <a:srgbClr val="FFFFFF"/>
                      </a:solidFill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1000"/>
                        </a:lnSpc>
                      </a:pPr>
                      <a:r>
                        <a:rPr lang="ru-RU" sz="16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Microsoft YaHei"/>
                        </a:rPr>
                        <a:t>7</a:t>
                      </a:r>
                      <a:endParaRPr lang="ru-RU" sz="18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1000"/>
                        </a:lnSpc>
                      </a:pPr>
                      <a:r>
                        <a:rPr lang="ru-RU" sz="16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Microsoft YaHei"/>
                        </a:rPr>
                        <a:t>137</a:t>
                      </a:r>
                      <a:endParaRPr lang="ru-RU" sz="18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>
                      <a:solidFill>
                        <a:srgbClr val="FFFFFF"/>
                      </a:solidFill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1000"/>
                        </a:lnSpc>
                      </a:pPr>
                      <a:r>
                        <a:rPr lang="ru-RU" sz="16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Microsoft YaHei"/>
                        </a:rPr>
                        <a:t>20</a:t>
                      </a:r>
                      <a:endParaRPr lang="ru-RU" sz="18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</a:tr>
              <a:tr h="619560">
                <a:tc>
                  <a:txBody>
                    <a:bodyPr/>
                    <a:lstStyle/>
                    <a:p>
                      <a:pPr>
                        <a:lnSpc>
                          <a:spcPct val="71000"/>
                        </a:lnSpc>
                      </a:pPr>
                      <a:r>
                        <a:rPr lang="ru-RU" sz="16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Microsoft YaHei"/>
                        </a:rPr>
                        <a:t>Выявлено нарушений (всего)</a:t>
                      </a:r>
                      <a:endParaRPr lang="ru-RU" sz="18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1000"/>
                        </a:lnSpc>
                      </a:pPr>
                      <a:r>
                        <a:rPr lang="ru-RU" sz="16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Microsoft YaHei"/>
                        </a:rPr>
                        <a:t>110</a:t>
                      </a:r>
                      <a:endParaRPr lang="ru-RU" sz="18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1000"/>
                        </a:lnSpc>
                      </a:pPr>
                      <a:r>
                        <a:rPr lang="ru-RU" sz="16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Microsoft YaHei"/>
                        </a:rPr>
                        <a:t>11</a:t>
                      </a:r>
                      <a:endParaRPr lang="ru-RU" sz="18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1000"/>
                        </a:lnSpc>
                      </a:pPr>
                      <a:r>
                        <a:rPr lang="ru-RU" sz="16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Microsoft YaHei"/>
                        </a:rPr>
                        <a:t>102</a:t>
                      </a:r>
                      <a:endParaRPr lang="ru-RU" sz="18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>
                      <a:solidFill>
                        <a:srgbClr val="FFFFFF"/>
                      </a:solidFill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1000"/>
                        </a:lnSpc>
                      </a:pPr>
                      <a:r>
                        <a:rPr lang="ru-RU" sz="16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Microsoft YaHei"/>
                        </a:rPr>
                        <a:t>49</a:t>
                      </a:r>
                      <a:endParaRPr lang="ru-RU" sz="18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1000"/>
                        </a:lnSpc>
                      </a:pPr>
                      <a:r>
                        <a:rPr lang="ru-RU" sz="16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Microsoft YaHei"/>
                        </a:rPr>
                        <a:t>181</a:t>
                      </a:r>
                      <a:endParaRPr lang="ru-RU" sz="18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>
                      <a:solidFill>
                        <a:srgbClr val="FFFFFF"/>
                      </a:solidFill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1000"/>
                        </a:lnSpc>
                      </a:pPr>
                      <a:r>
                        <a:rPr lang="ru-RU" sz="16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Microsoft YaHei"/>
                        </a:rPr>
                        <a:t>39</a:t>
                      </a:r>
                      <a:endParaRPr lang="ru-RU" sz="18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1000"/>
                        </a:lnSpc>
                      </a:pPr>
                      <a:r>
                        <a:rPr lang="ru-RU" sz="16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Microsoft YaHei"/>
                        </a:rPr>
                        <a:t>393</a:t>
                      </a:r>
                      <a:endParaRPr lang="ru-RU" sz="18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>
                      <a:solidFill>
                        <a:srgbClr val="FFFFFF"/>
                      </a:solidFill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1000"/>
                        </a:lnSpc>
                      </a:pPr>
                      <a:r>
                        <a:rPr lang="ru-RU" sz="16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Microsoft YaHei"/>
                        </a:rPr>
                        <a:t>99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CustomShape 1"/>
          <p:cNvSpPr/>
          <p:nvPr/>
        </p:nvSpPr>
        <p:spPr>
          <a:xfrm>
            <a:off x="0" y="44280"/>
            <a:ext cx="9143640" cy="6094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ctr"/>
          <a:lstStyle/>
          <a:p>
            <a:pPr>
              <a:lnSpc>
                <a:spcPct val="100000"/>
              </a:lnSpc>
            </a:pPr>
            <a:r>
              <a:rPr lang="ru-RU" sz="3200" b="1" strike="noStrike" spc="-1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Основные нарушения за 2016 год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6" name="CustomShape 2"/>
          <p:cNvSpPr/>
          <p:nvPr/>
        </p:nvSpPr>
        <p:spPr>
          <a:xfrm>
            <a:off x="7047000" y="6580080"/>
            <a:ext cx="2133000" cy="304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 algn="r">
              <a:lnSpc>
                <a:spcPct val="100000"/>
              </a:lnSpc>
            </a:pPr>
            <a:fld id="{BD8D7E63-80AB-449B-91CD-80F289884B29}" type="slidenum">
              <a:rPr lang="ru-RU" sz="16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4</a:t>
            </a:fld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7" name="CustomShape 3"/>
          <p:cNvSpPr/>
          <p:nvPr/>
        </p:nvSpPr>
        <p:spPr>
          <a:xfrm>
            <a:off x="2428920" y="4653000"/>
            <a:ext cx="6714720" cy="20617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>
              <a:lnSpc>
                <a:spcPct val="100000"/>
              </a:lnSpc>
            </a:pPr>
            <a:r>
              <a:rPr lang="ru-RU" sz="2000" b="0" strike="noStrike" spc="-1">
                <a:solidFill>
                  <a:srgbClr val="00808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0" strike="noStrike" spc="-1">
                <a:solidFill>
                  <a:srgbClr val="00808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0" strike="noStrike" spc="-1">
                <a:solidFill>
                  <a:srgbClr val="00808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0" strike="noStrike" spc="-1">
                <a:solidFill>
                  <a:srgbClr val="00808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8" name="CustomShape 4"/>
          <p:cNvSpPr/>
          <p:nvPr/>
        </p:nvSpPr>
        <p:spPr>
          <a:xfrm>
            <a:off x="685800" y="1600200"/>
            <a:ext cx="7848360" cy="1342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>
              <a:lnSpc>
                <a:spcPct val="100000"/>
              </a:lnSpc>
            </a:pPr>
            <a:r>
              <a:rPr lang="ru-RU" sz="2400" b="0" strike="noStrike" spc="-1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400" b="0" strike="noStrike" spc="-1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400" b="0" strike="noStrike" spc="-1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139" name="Table 5"/>
          <p:cNvGraphicFramePr/>
          <p:nvPr>
            <p:extLst>
              <p:ext uri="{D42A27DB-BD31-4B8C-83A1-F6EECF244321}">
                <p14:modId xmlns:p14="http://schemas.microsoft.com/office/powerpoint/2010/main" val="1380279999"/>
              </p:ext>
            </p:extLst>
          </p:nvPr>
        </p:nvGraphicFramePr>
        <p:xfrm>
          <a:off x="0" y="901800"/>
          <a:ext cx="9036000" cy="5675760"/>
        </p:xfrm>
        <a:graphic>
          <a:graphicData uri="http://schemas.openxmlformats.org/drawingml/2006/table">
            <a:tbl>
              <a:tblPr/>
              <a:tblGrid>
                <a:gridCol w="4640400"/>
                <a:gridCol w="1114200"/>
                <a:gridCol w="1128960"/>
                <a:gridCol w="1110960"/>
                <a:gridCol w="1041480"/>
              </a:tblGrid>
              <a:tr h="749880"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4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Тип нарушения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Федеральные заказчики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Заказчикисубъекта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Муниниципальные заказчики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Всего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</a:tr>
              <a:tr h="599760">
                <a:tc>
                  <a:txBody>
                    <a:bodyPr/>
                    <a:lstStyle/>
                    <a:p>
                      <a:pPr>
                        <a:lnSpc>
                          <a:spcPct val="71000"/>
                        </a:lnSpc>
                      </a:pPr>
                      <a:r>
                        <a:rPr lang="ru-RU" sz="14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нарушения в части размещения информации в единой информационной системе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4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424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49</a:t>
                      </a:r>
                      <a:endParaRPr lang="ru-RU" sz="18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147</a:t>
                      </a:r>
                      <a:endParaRPr lang="ru-RU" sz="18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620</a:t>
                      </a:r>
                      <a:endParaRPr lang="ru-RU" sz="18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</a:tr>
              <a:tr h="599760">
                <a:tc>
                  <a:txBody>
                    <a:bodyPr/>
                    <a:lstStyle/>
                    <a:p>
                      <a:pPr>
                        <a:lnSpc>
                          <a:spcPct val="71000"/>
                        </a:lnSpc>
                      </a:pPr>
                      <a:r>
                        <a:rPr lang="ru-RU" sz="14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нарушения порядка выбора способа определения поставщика (подрядчика исполнителя)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4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6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4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1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1</a:t>
                      </a:r>
                      <a:endParaRPr lang="ru-RU" sz="18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8</a:t>
                      </a:r>
                      <a:endParaRPr lang="ru-RU" sz="18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</a:tr>
              <a:tr h="592200">
                <a:tc>
                  <a:txBody>
                    <a:bodyPr/>
                    <a:lstStyle/>
                    <a:p>
                      <a:pPr>
                        <a:lnSpc>
                          <a:spcPct val="71000"/>
                        </a:lnSpc>
                      </a:pPr>
                      <a:r>
                        <a:rPr lang="ru-RU" sz="14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нарушения порядка отбора участников закупок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11</a:t>
                      </a:r>
                      <a:endParaRPr lang="ru-RU" sz="18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4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26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5</a:t>
                      </a:r>
                      <a:endParaRPr lang="ru-RU" sz="18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42</a:t>
                      </a:r>
                      <a:endParaRPr lang="ru-RU" sz="18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</a:tr>
              <a:tr h="1159920">
                <a:tc>
                  <a:txBody>
                    <a:bodyPr/>
                    <a:lstStyle/>
                    <a:p>
                      <a:pPr>
                        <a:lnSpc>
                          <a:spcPct val="71000"/>
                        </a:lnSpc>
                      </a:pPr>
                      <a:r>
                        <a:rPr lang="ru-RU" sz="14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нарушения в части установления требований в документации о закупках, влекущие ограничение количества участников закупок, а также не предусмотренных законодательством Российской Федерации о контрактной системе.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4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44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4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30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4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51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125</a:t>
                      </a:r>
                      <a:endParaRPr lang="ru-RU" sz="18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</a:tr>
              <a:tr h="911520">
                <a:tc>
                  <a:txBody>
                    <a:bodyPr/>
                    <a:lstStyle/>
                    <a:p>
                      <a:pPr>
                        <a:lnSpc>
                          <a:spcPct val="71000"/>
                        </a:lnSpc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нарушения порядка заключения контракта или неправомерное изменение его условий, а также заключение контракта с нарушением объявленных условий закупок</a:t>
                      </a:r>
                      <a:endParaRPr lang="ru-RU" sz="18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4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1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4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4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4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2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4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7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</a:tr>
              <a:tr h="1062720">
                <a:tc>
                  <a:txBody>
                    <a:bodyPr/>
                    <a:lstStyle/>
                    <a:p>
                      <a:pPr>
                        <a:lnSpc>
                          <a:spcPct val="71000"/>
                        </a:lnSpc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Иные нарушения (нарушение порядка одностороннего расторжения контракта, неосуществление аудиозаписи вскрытия конвертов, неправомерное признание участника уклонившимся и т.д.)</a:t>
                      </a:r>
                      <a:endParaRPr lang="ru-RU" sz="18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43</a:t>
                      </a:r>
                      <a:endParaRPr lang="ru-RU" sz="18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11</a:t>
                      </a:r>
                      <a:endParaRPr lang="ru-RU" sz="18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4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18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4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72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CustomShape 1"/>
          <p:cNvSpPr/>
          <p:nvPr/>
        </p:nvSpPr>
        <p:spPr>
          <a:xfrm>
            <a:off x="0" y="44280"/>
            <a:ext cx="9143640" cy="6094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ctr"/>
          <a:lstStyle/>
          <a:p>
            <a:pPr>
              <a:lnSpc>
                <a:spcPct val="100000"/>
              </a:lnSpc>
            </a:pPr>
            <a:r>
              <a:rPr lang="ru-RU" sz="3200" b="1" strike="noStrike" spc="-1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Основные нарушения КоАП РФ за 2016 год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1" name="CustomShape 2"/>
          <p:cNvSpPr/>
          <p:nvPr/>
        </p:nvSpPr>
        <p:spPr>
          <a:xfrm>
            <a:off x="7047000" y="6580080"/>
            <a:ext cx="2133000" cy="304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 algn="r">
              <a:lnSpc>
                <a:spcPct val="100000"/>
              </a:lnSpc>
            </a:pPr>
            <a:fld id="{EADCF38B-B44F-41FB-9112-2E7EA15D3E7E}" type="slidenum">
              <a:rPr lang="ru-RU" sz="16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5</a:t>
            </a:fld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2" name="CustomShape 3"/>
          <p:cNvSpPr/>
          <p:nvPr/>
        </p:nvSpPr>
        <p:spPr>
          <a:xfrm>
            <a:off x="2428920" y="4653000"/>
            <a:ext cx="6714720" cy="20617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>
              <a:lnSpc>
                <a:spcPct val="100000"/>
              </a:lnSpc>
            </a:pPr>
            <a:r>
              <a:rPr lang="ru-RU" sz="2000" b="0" strike="noStrike" spc="-1">
                <a:solidFill>
                  <a:srgbClr val="00808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0" strike="noStrike" spc="-1">
                <a:solidFill>
                  <a:srgbClr val="00808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0" strike="noStrike" spc="-1">
                <a:solidFill>
                  <a:srgbClr val="00808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0" strike="noStrike" spc="-1">
                <a:solidFill>
                  <a:srgbClr val="00808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3" name="CustomShape 4"/>
          <p:cNvSpPr/>
          <p:nvPr/>
        </p:nvSpPr>
        <p:spPr>
          <a:xfrm>
            <a:off x="685800" y="1600200"/>
            <a:ext cx="7848360" cy="1342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>
              <a:lnSpc>
                <a:spcPct val="100000"/>
              </a:lnSpc>
            </a:pPr>
            <a:r>
              <a:rPr lang="ru-RU" sz="2400" b="0" strike="noStrike" spc="-1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400" b="0" strike="noStrike" spc="-1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400" b="0" strike="noStrike" spc="-1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144" name="Table 5"/>
          <p:cNvGraphicFramePr/>
          <p:nvPr>
            <p:extLst>
              <p:ext uri="{D42A27DB-BD31-4B8C-83A1-F6EECF244321}">
                <p14:modId xmlns:p14="http://schemas.microsoft.com/office/powerpoint/2010/main" val="2723758303"/>
              </p:ext>
            </p:extLst>
          </p:nvPr>
        </p:nvGraphicFramePr>
        <p:xfrm>
          <a:off x="98280" y="900000"/>
          <a:ext cx="9023400" cy="5711760"/>
        </p:xfrm>
        <a:graphic>
          <a:graphicData uri="http://schemas.openxmlformats.org/drawingml/2006/table">
            <a:tbl>
              <a:tblPr/>
              <a:tblGrid>
                <a:gridCol w="5581800"/>
                <a:gridCol w="2109960"/>
                <a:gridCol w="1331640"/>
              </a:tblGrid>
              <a:tr h="1203480"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4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Состав правонарушения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Количество выданных постановлений о привлечении к адм. ответственности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 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Сумма штрафов (наложено)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</a:tr>
              <a:tr h="916560">
                <a:tc>
                  <a:txBody>
                    <a:bodyPr/>
                    <a:lstStyle/>
                    <a:p>
                      <a:pPr>
                        <a:lnSpc>
                          <a:spcPct val="71000"/>
                        </a:lnSpc>
                      </a:pPr>
                      <a:r>
                        <a:rPr lang="ru-RU" sz="16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Статья 7.29 КоАП РФ</a:t>
                      </a:r>
                      <a:endParaRPr lang="ru-RU" sz="16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71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Несоблюдение требований законодательства о контрактной системе при принятии решения о способе и об условиях определения поставщика (подрядчика, исполнителя)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endParaRPr lang="ru-RU" sz="1600" b="1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  <a:ea typeface="Microsoft YaHei"/>
                      </a:endParaRPr>
                    </a:p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6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10</a:t>
                      </a:r>
                      <a:endParaRPr lang="ru-RU" sz="16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endParaRPr lang="ru-RU" sz="1600" b="1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  <a:ea typeface="Microsoft YaHei"/>
                      </a:endParaRPr>
                    </a:p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6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310 </a:t>
                      </a:r>
                      <a:r>
                        <a:rPr lang="ru-RU" sz="1600" b="1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тыс.руб</a:t>
                      </a:r>
                      <a:r>
                        <a:rPr lang="ru-RU" sz="16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.</a:t>
                      </a:r>
                      <a:endParaRPr lang="ru-RU" sz="16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</a:tr>
              <a:tr h="1009080">
                <a:tc>
                  <a:txBody>
                    <a:bodyPr/>
                    <a:lstStyle/>
                    <a:p>
                      <a:pPr>
                        <a:lnSpc>
                          <a:spcPct val="71000"/>
                        </a:lnSpc>
                      </a:pPr>
                      <a:r>
                        <a:rPr lang="ru-RU" sz="16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Статья 7.32 КоАП РФ</a:t>
                      </a:r>
                      <a:endParaRPr lang="ru-RU" sz="16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71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Нарушение порядка заключения, изменения контракта (уклонение заказчика от заключение </a:t>
                      </a:r>
                      <a:r>
                        <a:rPr lang="ru-RU" sz="1200" b="0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контракта,нарушение</a:t>
                      </a: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 сроков подписания контракта, заключение контракта на иных условиях, изменение существенных условий контракта)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endParaRPr lang="ru-RU" sz="1600" b="1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  <a:ea typeface="Microsoft YaHei"/>
                      </a:endParaRPr>
                    </a:p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6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6</a:t>
                      </a:r>
                      <a:endParaRPr lang="ru-RU" sz="16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endParaRPr lang="ru-RU" sz="1600" b="1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  <a:ea typeface="Microsoft YaHei"/>
                      </a:endParaRPr>
                    </a:p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6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80.7 </a:t>
                      </a:r>
                      <a:r>
                        <a:rPr lang="ru-RU" sz="1600" b="1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тыс.руб</a:t>
                      </a:r>
                      <a:r>
                        <a:rPr lang="ru-RU" sz="16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.</a:t>
                      </a:r>
                      <a:endParaRPr lang="ru-RU" sz="16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</a:tr>
              <a:tr h="1192320">
                <a:tc>
                  <a:txBody>
                    <a:bodyPr/>
                    <a:lstStyle/>
                    <a:p>
                      <a:pPr>
                        <a:lnSpc>
                          <a:spcPct val="71000"/>
                        </a:lnSpc>
                      </a:pPr>
                      <a:r>
                        <a:rPr lang="ru-RU" sz="16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Часть 1.4 статьи 7.30 КоАП РФ</a:t>
                      </a:r>
                      <a:endParaRPr lang="ru-RU" sz="16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71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Размещение должностным лицом заказчика в единой информационной системе в сфере закупок информации и документов, подлежащих размещению, с нарушением требований, предусмотренных законодательством о контрактной системе в сфере закупок (несвоевременное размещение отчета об исполнении контракта)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endParaRPr lang="ru-RU" sz="1600" b="1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  <a:ea typeface="Microsoft YaHei"/>
                      </a:endParaRPr>
                    </a:p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6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26</a:t>
                      </a:r>
                      <a:endParaRPr lang="ru-RU" sz="16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endParaRPr lang="ru-RU" sz="1600" b="1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  <a:ea typeface="Microsoft YaHei"/>
                      </a:endParaRPr>
                    </a:p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6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360 </a:t>
                      </a:r>
                      <a:r>
                        <a:rPr lang="ru-RU" sz="1600" b="1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тыс.руб</a:t>
                      </a:r>
                      <a:r>
                        <a:rPr lang="ru-RU" sz="16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.</a:t>
                      </a:r>
                      <a:endParaRPr lang="ru-RU" sz="16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</a:tr>
              <a:tr h="1390320">
                <a:tc>
                  <a:txBody>
                    <a:bodyPr/>
                    <a:lstStyle/>
                    <a:p>
                      <a:pPr>
                        <a:lnSpc>
                          <a:spcPct val="71000"/>
                        </a:lnSpc>
                      </a:pPr>
                      <a:r>
                        <a:rPr lang="ru-RU" sz="16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Часть 2 статьи 7.30 КоАП РФ</a:t>
                      </a:r>
                      <a:endParaRPr lang="ru-RU" sz="16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71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отказ в допуске к участию в закупке по основаниям, не предусмотренным законодательством Российской Федерации о контрактной системе,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71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признание заявки на участие в закупке надлежащей, соответствующей требованиям документации о закупке в случае, если участнику, подавшему такую заявку, должно быть отказано в допуске к участию в закупке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endParaRPr lang="ru-RU" sz="1600" b="1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  <a:ea typeface="Microsoft YaHei"/>
                      </a:endParaRPr>
                    </a:p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6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60</a:t>
                      </a:r>
                      <a:endParaRPr lang="ru-RU" sz="16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endParaRPr lang="ru-RU" sz="1600" b="1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  <a:ea typeface="Microsoft YaHei"/>
                      </a:endParaRPr>
                    </a:p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6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516.224 </a:t>
                      </a:r>
                      <a:r>
                        <a:rPr lang="ru-RU" sz="1600" b="1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тыс.руб</a:t>
                      </a:r>
                      <a:r>
                        <a:rPr lang="ru-RU" sz="16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.</a:t>
                      </a:r>
                      <a:endParaRPr lang="ru-RU" sz="16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CustomShape 1"/>
          <p:cNvSpPr/>
          <p:nvPr/>
        </p:nvSpPr>
        <p:spPr>
          <a:xfrm>
            <a:off x="0" y="44280"/>
            <a:ext cx="9143640" cy="6094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ctr"/>
          <a:lstStyle/>
          <a:p>
            <a:pPr>
              <a:lnSpc>
                <a:spcPct val="100000"/>
              </a:lnSpc>
            </a:pPr>
            <a:r>
              <a:rPr lang="ru-RU" sz="3200" b="1" strike="noStrike" spc="-1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Основные нарушения КоАП РФ за 2016 год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6" name="CustomShape 2"/>
          <p:cNvSpPr/>
          <p:nvPr/>
        </p:nvSpPr>
        <p:spPr>
          <a:xfrm>
            <a:off x="7047000" y="6580080"/>
            <a:ext cx="2133000" cy="304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 algn="r">
              <a:lnSpc>
                <a:spcPct val="100000"/>
              </a:lnSpc>
            </a:pPr>
            <a:fld id="{2319D53F-B573-46A6-B372-D861E3578646}" type="slidenum">
              <a:rPr lang="ru-RU" sz="16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6</a:t>
            </a:fld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7" name="CustomShape 3"/>
          <p:cNvSpPr/>
          <p:nvPr/>
        </p:nvSpPr>
        <p:spPr>
          <a:xfrm>
            <a:off x="2428920" y="4653000"/>
            <a:ext cx="6714720" cy="20617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>
              <a:lnSpc>
                <a:spcPct val="100000"/>
              </a:lnSpc>
            </a:pPr>
            <a:r>
              <a:rPr lang="ru-RU" sz="2000" b="0" strike="noStrike" spc="-1">
                <a:solidFill>
                  <a:srgbClr val="00808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0" strike="noStrike" spc="-1">
                <a:solidFill>
                  <a:srgbClr val="00808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0" strike="noStrike" spc="-1">
                <a:solidFill>
                  <a:srgbClr val="00808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0" strike="noStrike" spc="-1">
                <a:solidFill>
                  <a:srgbClr val="00808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8" name="CustomShape 4"/>
          <p:cNvSpPr/>
          <p:nvPr/>
        </p:nvSpPr>
        <p:spPr>
          <a:xfrm>
            <a:off x="685800" y="1600200"/>
            <a:ext cx="7848360" cy="1342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>
              <a:lnSpc>
                <a:spcPct val="100000"/>
              </a:lnSpc>
            </a:pPr>
            <a:r>
              <a:rPr lang="ru-RU" sz="2400" b="0" strike="noStrike" spc="-1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400" b="0" strike="noStrike" spc="-1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400" b="0" strike="noStrike" spc="-1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149" name="Table 5"/>
          <p:cNvGraphicFramePr/>
          <p:nvPr>
            <p:extLst>
              <p:ext uri="{D42A27DB-BD31-4B8C-83A1-F6EECF244321}">
                <p14:modId xmlns:p14="http://schemas.microsoft.com/office/powerpoint/2010/main" val="2687311041"/>
              </p:ext>
            </p:extLst>
          </p:nvPr>
        </p:nvGraphicFramePr>
        <p:xfrm>
          <a:off x="0" y="1041480"/>
          <a:ext cx="9144000" cy="5527440"/>
        </p:xfrm>
        <a:graphic>
          <a:graphicData uri="http://schemas.openxmlformats.org/drawingml/2006/table">
            <a:tbl>
              <a:tblPr/>
              <a:tblGrid>
                <a:gridCol w="5226120"/>
                <a:gridCol w="2449440"/>
                <a:gridCol w="1468440"/>
              </a:tblGrid>
              <a:tr h="1203480"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Состав правонарушения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Количество выданных постановлений о привлечении к административной ответственности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 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Сумма штрафов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(наложено)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</a:tr>
              <a:tr h="1311840">
                <a:tc>
                  <a:txBody>
                    <a:bodyPr/>
                    <a:lstStyle/>
                    <a:p>
                      <a:pPr>
                        <a:lnSpc>
                          <a:spcPct val="71000"/>
                        </a:lnSpc>
                      </a:pPr>
                      <a:r>
                        <a:rPr lang="ru-RU" sz="16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Часть 4.2 статьи 7.30 КоАП РФ</a:t>
                      </a:r>
                      <a:endParaRPr lang="ru-RU" sz="16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71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Утверждение конкурсной документации, документации об аукционе, документации о проведении запроса предложений, определение содержания извещения о проведении запроса котировок с нарушением требований, предусмотренных законодательством Российской Федерации о контрактной системе в сфере закупок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6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64</a:t>
                      </a:r>
                      <a:endParaRPr lang="ru-RU" sz="16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6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189 тыс.руб.</a:t>
                      </a:r>
                      <a:endParaRPr lang="ru-RU" sz="16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</a:tr>
              <a:tr h="1610640">
                <a:tc>
                  <a:txBody>
                    <a:bodyPr/>
                    <a:lstStyle/>
                    <a:p>
                      <a:pPr>
                        <a:lnSpc>
                          <a:spcPct val="71000"/>
                        </a:lnSpc>
                      </a:pPr>
                      <a:r>
                        <a:rPr lang="ru-RU" sz="16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Часть 6 статьи 7.30 КоАП РФ</a:t>
                      </a:r>
                      <a:endParaRPr lang="ru-RU" sz="16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71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отказ в допуске к участию в запросе котировок (запросе предложений) по основаниям, не предусмотренным законодательством о контрактной системе,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71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признание заявки на участие в запросе котировок (запросе предложений), соответствующей требованиям извещения о проведении запроса котировок (документации о проведении запроса предложений), в случае, если участнику закупки, подавшему такую заявку, должно быть отказано в допуске к участию в запросе котировок (запросе предложений)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6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4</a:t>
                      </a:r>
                      <a:endParaRPr lang="ru-RU" sz="16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6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16.18 тыс.руб.</a:t>
                      </a:r>
                      <a:endParaRPr lang="ru-RU" sz="16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</a:tr>
              <a:tr h="1401480">
                <a:tc>
                  <a:txBody>
                    <a:bodyPr/>
                    <a:lstStyle/>
                    <a:p>
                      <a:pPr>
                        <a:lnSpc>
                          <a:spcPct val="71000"/>
                        </a:lnSpc>
                      </a:pPr>
                      <a:r>
                        <a:rPr lang="ru-RU" sz="16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Часть 2 статьи 7.31 КоАП РФ</a:t>
                      </a:r>
                      <a:endParaRPr lang="ru-RU" sz="16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71000"/>
                        </a:lnSpc>
                      </a:pPr>
                      <a:r>
                        <a:rPr lang="ru-RU" sz="1200" b="0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Ненаправление</a:t>
                      </a: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, несвоевременное направление в уполномоченный орган информации, подлежащей включению в РНП, 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71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или </a:t>
                      </a:r>
                      <a:r>
                        <a:rPr lang="ru-RU" sz="1200" b="0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ненаправление</a:t>
                      </a: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, несвоевременное направление, представление, направление недостоверной информации (сведений) и (или) документов, содержащих недостоверную информацию о заключении контракта, его изменении, расторжении в реестр контрактов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6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4</a:t>
                      </a:r>
                      <a:endParaRPr lang="ru-RU" sz="1600" b="1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1000"/>
                        </a:lnSpc>
                      </a:pPr>
                      <a:r>
                        <a:rPr lang="ru-RU" sz="16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60 </a:t>
                      </a:r>
                      <a:r>
                        <a:rPr lang="ru-RU" sz="1600" b="1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тыс.руб</a:t>
                      </a:r>
                      <a:r>
                        <a:rPr lang="ru-RU" sz="16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.</a:t>
                      </a:r>
                      <a:endParaRPr lang="ru-RU" sz="16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CustomShape 1"/>
          <p:cNvSpPr/>
          <p:nvPr/>
        </p:nvSpPr>
        <p:spPr>
          <a:xfrm>
            <a:off x="809640" y="2492280"/>
            <a:ext cx="8334000" cy="1920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>
              <a:lnSpc>
                <a:spcPct val="100000"/>
              </a:lnSpc>
            </a:pPr>
            <a:r>
              <a:rPr lang="ru-RU" sz="3000" b="1" strike="noStrike" spc="-1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Times New Roman"/>
              </a:rPr>
              <a:t>Типичные нарушения в сфере закупок товаров, работ, услуг для обеспечения государственных и муниципальных нужд, выявленные Ярославским УФАС России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51" name="Picture 4"/>
          <p:cNvPicPr/>
          <p:nvPr/>
        </p:nvPicPr>
        <p:blipFill>
          <a:blip r:embed="rId2"/>
          <a:stretch/>
        </p:blipFill>
        <p:spPr>
          <a:xfrm>
            <a:off x="2771640" y="4325760"/>
            <a:ext cx="3312720" cy="22525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CustomShape 1"/>
          <p:cNvSpPr/>
          <p:nvPr/>
        </p:nvSpPr>
        <p:spPr>
          <a:xfrm>
            <a:off x="227160" y="0"/>
            <a:ext cx="8714880" cy="703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Times New Roman"/>
              </a:rPr>
              <a:t>НАРУШЕНИЯ ЗАКАЗЧИКОВ ПРИ ВЫБОРЕ СПОСОБА ОСУЩЕСТВЛЕНИЯ ЗАКУПКИ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153" name="Table 2"/>
          <p:cNvGraphicFramePr/>
          <p:nvPr>
            <p:extLst>
              <p:ext uri="{D42A27DB-BD31-4B8C-83A1-F6EECF244321}">
                <p14:modId xmlns:p14="http://schemas.microsoft.com/office/powerpoint/2010/main" val="1043743711"/>
              </p:ext>
            </p:extLst>
          </p:nvPr>
        </p:nvGraphicFramePr>
        <p:xfrm>
          <a:off x="49320" y="981000"/>
          <a:ext cx="8986680" cy="5499000"/>
        </p:xfrm>
        <a:graphic>
          <a:graphicData uri="http://schemas.openxmlformats.org/drawingml/2006/table">
            <a:tbl>
              <a:tblPr/>
              <a:tblGrid>
                <a:gridCol w="5343480"/>
                <a:gridCol w="3643200"/>
              </a:tblGrid>
              <a:tr h="13114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000" b="1" strike="noStrike" spc="-1" dirty="0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rebuchet MS"/>
                          <a:ea typeface="Times New Roman"/>
                        </a:rPr>
                        <a:t>Нарушение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000" b="1" strike="noStrike" spc="-1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rebuchet MS"/>
                          <a:ea typeface="Times New Roman"/>
                        </a:rPr>
                        <a:t>Административная ответственность (размер штрафа, привлекаемое лицо)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solidFill>
                      <a:srgbClr val="CCECFF"/>
                    </a:solidFill>
                  </a:tcPr>
                </a:tc>
              </a:tr>
              <a:tr h="418752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ru-RU" sz="1600" b="1" strike="noStrike" spc="-1" dirty="0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rebuchet MS"/>
                          <a:ea typeface="Times New Roman"/>
                        </a:rPr>
                        <a:t>Осуществление закупки без проведения процедуры закупки, заключение контракта с единственным поставщиком: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marL="216000" indent="-216000" algn="l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Trebuchet MS"/>
                        <a:buChar char="-"/>
                      </a:pPr>
                      <a:r>
                        <a:rPr lang="ru-RU" sz="1600" b="1" strike="noStrike" spc="-1" dirty="0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rebuchet MS"/>
                          <a:ea typeface="Times New Roman"/>
                        </a:rPr>
                        <a:t>несоблюдение установленных в области государственных (муниципальных) закупок правил принятия решений о выборе того или иного способа определения поставщика (подрядчика, исполнителя: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marL="216000" indent="-216000" algn="l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Trebuchet MS"/>
                        <a:buChar char="-"/>
                      </a:pPr>
                      <a:r>
                        <a:rPr lang="ru-RU" sz="1600" b="1" strike="noStrike" spc="-1" dirty="0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rebuchet MS"/>
                          <a:ea typeface="Times New Roman"/>
                        </a:rPr>
                        <a:t>- проведение конкурса в случаях, когда предмет закупки включен в «аукционный перечень»;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marL="216000" indent="-216000" algn="l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Trebuchet MS"/>
                        <a:buChar char="-"/>
                      </a:pPr>
                      <a:r>
                        <a:rPr lang="ru-RU" sz="1600" b="1" strike="noStrike" spc="-1" dirty="0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rebuchet MS"/>
                          <a:ea typeface="Times New Roman"/>
                        </a:rPr>
                        <a:t>- проведение запросов котировок на сумму более 500 000 рублей или с превышением 10%-</a:t>
                      </a:r>
                      <a:r>
                        <a:rPr lang="ru-RU" sz="1600" b="1" strike="noStrike" spc="-1" dirty="0" err="1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rebuchet MS"/>
                          <a:ea typeface="Times New Roman"/>
                        </a:rPr>
                        <a:t>го</a:t>
                      </a:r>
                      <a:r>
                        <a:rPr lang="ru-RU" sz="1600" b="1" strike="noStrike" spc="-1" dirty="0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rebuchet MS"/>
                          <a:ea typeface="Times New Roman"/>
                        </a:rPr>
                        <a:t> барьера;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marL="216000" indent="-216000" algn="l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Trebuchet MS"/>
                        <a:buChar char="-"/>
                      </a:pPr>
                      <a:r>
                        <a:rPr lang="ru-RU" sz="1600" b="1" strike="noStrike" spc="-1" dirty="0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rebuchet MS"/>
                          <a:ea typeface="Times New Roman"/>
                        </a:rPr>
                        <a:t>- искусственное дробление закупки с целью заключения контракта с единственным поставщиком.</a:t>
                      </a:r>
                      <a:endParaRPr lang="ru-RU" sz="18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000" b="1" strike="noStrike" spc="-1" dirty="0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rebuchet MS"/>
                          <a:ea typeface="Times New Roman"/>
                        </a:rPr>
                        <a:t> 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b="1" strike="noStrike" spc="-1" dirty="0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rebuchet MS"/>
                          <a:ea typeface="Times New Roman"/>
                        </a:rPr>
                        <a:t>Ч</a:t>
                      </a:r>
                      <a:r>
                        <a:rPr lang="ru-RU" sz="1800" b="1" strike="noStrike" spc="-1" dirty="0" smtClean="0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rebuchet MS"/>
                          <a:ea typeface="Times New Roman"/>
                        </a:rPr>
                        <a:t>асти </a:t>
                      </a:r>
                      <a:r>
                        <a:rPr lang="ru-RU" sz="1800" b="1" strike="noStrike" spc="-1" dirty="0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rebuchet MS"/>
                          <a:ea typeface="Times New Roman"/>
                        </a:rPr>
                        <a:t>1, 2 статьи 7.29 </a:t>
                      </a:r>
                      <a:r>
                        <a:rPr lang="ru-RU" sz="1800" b="1" strike="noStrike" spc="-1" dirty="0" smtClean="0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rebuchet MS"/>
                          <a:ea typeface="Times New Roman"/>
                        </a:rPr>
                        <a:t>КоАП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b="1" strike="noStrike" spc="-1" dirty="0" smtClean="0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rebuchet MS"/>
                          <a:ea typeface="Times New Roman"/>
                        </a:rPr>
                        <a:t> 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b="1" strike="noStrike" spc="-1" dirty="0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rebuchet MS"/>
                          <a:ea typeface="Times New Roman"/>
                        </a:rPr>
                        <a:t>должностное лицо заказчика, осуществившее выбор способа закупки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b="1" strike="noStrike" spc="-1" dirty="0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rebuchet MS"/>
                          <a:ea typeface="Times New Roman"/>
                        </a:rPr>
                        <a:t> </a:t>
                      </a:r>
                      <a:r>
                        <a:rPr lang="ru-RU" sz="1800" b="1" strike="noStrike" spc="-1" dirty="0" smtClean="0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rebuchet MS"/>
                          <a:ea typeface="Times New Roman"/>
                        </a:rPr>
                        <a:t>30 </a:t>
                      </a:r>
                      <a:r>
                        <a:rPr lang="ru-RU" sz="1800" b="1" strike="noStrike" spc="-1" dirty="0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rebuchet MS"/>
                          <a:ea typeface="Times New Roman"/>
                        </a:rPr>
                        <a:t>000, 50 000 руб.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solidFill>
                      <a:srgbClr val="CCEC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CustomShape 1"/>
          <p:cNvSpPr/>
          <p:nvPr/>
        </p:nvSpPr>
        <p:spPr>
          <a:xfrm>
            <a:off x="142920" y="0"/>
            <a:ext cx="9000720" cy="642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 anchor="ctr"/>
          <a:lstStyle/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Times New Roman"/>
              </a:rPr>
              <a:t>ТИПИЧНЫЕ НАРУШЕНИЯ ЗАКАЗЧИКОВ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Times New Roman"/>
              </a:rPr>
              <a:t>ПРИ ЗАКЛЮЧЕНИИ И ИСПОЛНЕНИИ КОНТРАКТА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155" name="Table 2"/>
          <p:cNvGraphicFramePr/>
          <p:nvPr>
            <p:extLst>
              <p:ext uri="{D42A27DB-BD31-4B8C-83A1-F6EECF244321}">
                <p14:modId xmlns:p14="http://schemas.microsoft.com/office/powerpoint/2010/main" val="2181503577"/>
              </p:ext>
            </p:extLst>
          </p:nvPr>
        </p:nvGraphicFramePr>
        <p:xfrm>
          <a:off x="111240" y="1052640"/>
          <a:ext cx="8831160" cy="5256000"/>
        </p:xfrm>
        <a:graphic>
          <a:graphicData uri="http://schemas.openxmlformats.org/drawingml/2006/table">
            <a:tbl>
              <a:tblPr/>
              <a:tblGrid>
                <a:gridCol w="4824360"/>
                <a:gridCol w="4006800"/>
              </a:tblGrid>
              <a:tr h="12207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b="1" strike="noStrike" spc="-1" dirty="0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rebuchet MS"/>
                        </a:rPr>
                        <a:t>Нарушения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000" b="1" strike="noStrike" spc="-1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rebuchet MS"/>
                        </a:rPr>
                        <a:t>Административная ответственность (размер штрафа, привлекаемое лицо)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solidFill>
                      <a:srgbClr val="CCECFF"/>
                    </a:solidFill>
                  </a:tcPr>
                </a:tc>
              </a:tr>
              <a:tr h="40352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800" b="1" strike="noStrike" spc="-1" dirty="0">
                        <a:solidFill>
                          <a:srgbClr val="0D0D0D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rebuchet MS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strike="noStrike" spc="-1" dirty="0" smtClean="0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rebuchet MS"/>
                        </a:rPr>
                        <a:t>Заключение </a:t>
                      </a:r>
                      <a:r>
                        <a:rPr lang="ru-RU" sz="1600" b="1" strike="noStrike" spc="-1" dirty="0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rebuchet MS"/>
                        </a:rPr>
                        <a:t>контракта с нарушением объявленных условий закупки либо условий исполнения контракта, предложенных лицом</a:t>
                      </a:r>
                      <a:endParaRPr lang="ru-RU" sz="16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b="1" strike="noStrike" spc="-1" dirty="0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rebuchet MS"/>
                        </a:rPr>
                        <a:t> 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b="1" strike="noStrike" spc="-1" dirty="0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rebuchet MS"/>
                        </a:rPr>
                        <a:t> 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b="1" strike="noStrike" spc="-1" dirty="0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rebuchet MS"/>
                        </a:rPr>
                        <a:t> 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2000" b="1" strike="noStrike" spc="-1" dirty="0" smtClean="0">
                        <a:solidFill>
                          <a:srgbClr val="0D0D0D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rebuchet MS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b="1" strike="noStrike" spc="-1" dirty="0" smtClean="0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rebuchet MS"/>
                        </a:rPr>
                        <a:t>Часть </a:t>
                      </a:r>
                      <a:r>
                        <a:rPr lang="ru-RU" sz="1800" b="1" strike="noStrike" spc="-1" dirty="0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rebuchet MS"/>
                        </a:rPr>
                        <a:t>1 статьи 7.32 </a:t>
                      </a:r>
                      <a:r>
                        <a:rPr lang="ru-RU" sz="1800" b="1" strike="noStrike" spc="-1" dirty="0" smtClean="0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rebuchet MS"/>
                        </a:rPr>
                        <a:t>КоАП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b="1" strike="noStrike" spc="-1" dirty="0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rebuchet MS"/>
                        </a:rPr>
                        <a:t>ДЛ: 1% от НМЦК контракта, но не менее 5  000 руб. и не более 30 000 руб.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b="1" strike="noStrike" spc="-1" dirty="0">
                          <a:solidFill>
                            <a:srgbClr val="0D0D0D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rebuchet MS"/>
                        </a:rPr>
                        <a:t>ЮЛ: 50 000 – 300 000 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solidFill>
                      <a:srgbClr val="CCEC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13960</TotalTime>
  <Words>1684</Words>
  <Application>Microsoft Office PowerPoint</Application>
  <PresentationFormat>Экран (4:3)</PresentationFormat>
  <Paragraphs>451</Paragraphs>
  <Slides>16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16</vt:i4>
      </vt:variant>
    </vt:vector>
  </HeadingPairs>
  <TitlesOfParts>
    <vt:vector size="19" baseType="lpstr">
      <vt:lpstr>Office Theme</vt:lpstr>
      <vt:lpstr>Office Theme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subject/>
  <dc:creator>Нагайчук Е.Г.</dc:creator>
  <dc:description/>
  <cp:lastModifiedBy>User</cp:lastModifiedBy>
  <cp:revision>905</cp:revision>
  <cp:lastPrinted>2010-03-02T21:14:00Z</cp:lastPrinted>
  <dcterms:created xsi:type="dcterms:W3CDTF">2011-08-24T10:02:51Z</dcterms:created>
  <dcterms:modified xsi:type="dcterms:W3CDTF">2017-06-15T17:08:00Z</dcterms:modified>
  <dc:language>ru-RU</dc:language>
</cp:coreProperties>
</file>