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&lt;заголовок&gt;</a:t>
            </a:r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DF97888F-F9A1-46BB-B5CF-B96968244631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20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841920" y="9421920"/>
            <a:ext cx="2928240" cy="484920"/>
          </a:xfrm>
          <a:prstGeom prst="rect">
            <a:avLst/>
          </a:prstGeom>
          <a:noFill/>
          <a:ln>
            <a:noFill/>
          </a:ln>
        </p:spPr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960D0A7-47A3-4D56-A186-9530B12CD10C}" type="slidenum">
              <a:rPr lang="ru-RU" sz="1200">
                <a:solidFill>
                  <a:srgbClr val="000000"/>
                </a:solidFill>
                <a:latin typeface="Times New Roman"/>
                <a:ea typeface="Arial"/>
              </a:rPr>
              <a:t>7</a:t>
            </a:fld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677880" y="4710240"/>
            <a:ext cx="5423760" cy="44618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6624720"/>
            <a:ext cx="9141120" cy="257400"/>
          </a:xfrm>
          <a:prstGeom prst="rect">
            <a:avLst/>
          </a:prstGeom>
          <a:ln>
            <a:noFill/>
          </a:ln>
        </p:spPr>
      </p:pic>
      <p:pic>
        <p:nvPicPr>
          <p:cNvPr id="7" name="Picture 9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1120" cy="905040"/>
          </a:xfrm>
          <a:prstGeom prst="rect">
            <a:avLst/>
          </a:prstGeom>
          <a:ln>
            <a:noFill/>
          </a:ln>
        </p:spPr>
      </p:pic>
      <p:pic>
        <p:nvPicPr>
          <p:cNvPr id="2" name="Picture 7"/>
          <p:cNvPicPr/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1120" cy="263556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6624720"/>
            <a:ext cx="9141120" cy="2574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6624720"/>
            <a:ext cx="9141120" cy="257400"/>
          </a:xfrm>
          <a:prstGeom prst="rect">
            <a:avLst/>
          </a:prstGeom>
          <a:ln>
            <a:noFill/>
          </a:ln>
        </p:spPr>
      </p:pic>
      <p:pic>
        <p:nvPicPr>
          <p:cNvPr id="41" name="Picture 9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1120" cy="9050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6624720"/>
            <a:ext cx="9141120" cy="257400"/>
          </a:xfrm>
          <a:prstGeom prst="rect">
            <a:avLst/>
          </a:prstGeom>
          <a:ln>
            <a:noFill/>
          </a:ln>
        </p:spPr>
      </p:pic>
      <p:pic>
        <p:nvPicPr>
          <p:cNvPr id="79" name="Picture 9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1120" cy="90504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2"/>
          <p:cNvSpPr/>
          <p:nvPr/>
        </p:nvSpPr>
        <p:spPr>
          <a:xfrm>
            <a:off x="0" y="2997000"/>
            <a:ext cx="9141120" cy="148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1763640" y="3141000"/>
            <a:ext cx="7282080" cy="1549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13343D"/>
                </a:solidFill>
                <a:latin typeface="Times New Roman"/>
                <a:ea typeface="DejaVu Sans"/>
              </a:rPr>
              <a:t>Доклад к заседанию </a:t>
            </a:r>
            <a:r>
              <a:rPr lang="ru-RU" sz="3200" b="1" dirty="0" smtClean="0">
                <a:solidFill>
                  <a:srgbClr val="13343D"/>
                </a:solidFill>
                <a:latin typeface="Times New Roman"/>
                <a:ea typeface="DejaVu Sans"/>
              </a:rPr>
              <a:t>межведомственной комиссии по вопросам потребительского рынка</a:t>
            </a:r>
            <a:endParaRPr dirty="0"/>
          </a:p>
        </p:txBody>
      </p:sp>
      <p:sp>
        <p:nvSpPr>
          <p:cNvPr id="124" name="CustomShape 4"/>
          <p:cNvSpPr/>
          <p:nvPr/>
        </p:nvSpPr>
        <p:spPr>
          <a:xfrm>
            <a:off x="3943800" y="5815440"/>
            <a:ext cx="5011560" cy="6364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dirty="0">
                <a:solidFill>
                  <a:srgbClr val="13343D"/>
                </a:solidFill>
                <a:latin typeface="Times New Roman"/>
                <a:ea typeface="DejaVu Sans"/>
              </a:rPr>
              <a:t>Паутов И.Г.</a:t>
            </a:r>
            <a:endParaRPr sz="1600" dirty="0"/>
          </a:p>
          <a:p>
            <a:pPr algn="r">
              <a:lnSpc>
                <a:spcPct val="100000"/>
              </a:lnSpc>
            </a:pPr>
            <a:r>
              <a:rPr lang="ru-RU" sz="1600" dirty="0" err="1">
                <a:solidFill>
                  <a:srgbClr val="13343D"/>
                </a:solidFill>
                <a:latin typeface="Times New Roman"/>
                <a:ea typeface="DejaVu Sans"/>
              </a:rPr>
              <a:t>Врио</a:t>
            </a:r>
            <a:r>
              <a:rPr lang="ru-RU" sz="1600" dirty="0">
                <a:solidFill>
                  <a:srgbClr val="13343D"/>
                </a:solidFill>
                <a:latin typeface="Times New Roman"/>
                <a:ea typeface="DejaVu Sans"/>
              </a:rPr>
              <a:t> руководителя Ярославского УФАС России</a:t>
            </a:r>
            <a:endParaRPr sz="1600"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2204864"/>
            <a:ext cx="6471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Управление Федеральной антимонопольной службы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по Ярославской области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CustomShape 2"/>
          <p:cNvSpPr/>
          <p:nvPr/>
        </p:nvSpPr>
        <p:spPr>
          <a:xfrm>
            <a:off x="72000" y="72000"/>
            <a:ext cx="9141840" cy="99324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CustomShape 3"/>
          <p:cNvSpPr/>
          <p:nvPr/>
        </p:nvSpPr>
        <p:spPr>
          <a:xfrm>
            <a:off x="288000" y="1065240"/>
            <a:ext cx="8205840" cy="1060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100080" y="946440"/>
            <a:ext cx="8781840" cy="5371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0" name="CustomShape 6"/>
          <p:cNvSpPr/>
          <p:nvPr/>
        </p:nvSpPr>
        <p:spPr>
          <a:xfrm>
            <a:off x="464940" y="946440"/>
            <a:ext cx="8207280" cy="9625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Arial"/>
                <a:ea typeface="Microsoft YaHei"/>
              </a:rPr>
              <a:t>Поручение ФАС России от 30.12.2016 №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Microsoft YaHei"/>
              </a:rPr>
              <a:t>ЦА/92437-ПР/16 «</a:t>
            </a:r>
            <a:r>
              <a:rPr lang="ru-RU" dirty="0">
                <a:solidFill>
                  <a:srgbClr val="000000"/>
                </a:solidFill>
                <a:latin typeface="Arial"/>
                <a:ea typeface="Microsoft YaHei"/>
              </a:rPr>
              <a:t>О проведении мониторинга соблюдения требований антимонопольного законодательства и положений Закона о торговле»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131" name="CustomShape 7"/>
          <p:cNvSpPr/>
          <p:nvPr/>
        </p:nvSpPr>
        <p:spPr>
          <a:xfrm>
            <a:off x="609660" y="2564904"/>
            <a:ext cx="7917840" cy="144936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dirty="0"/>
              <a:t>Внеплановые документарные проверки соблюдения требований антимонопольного законодательства и норм Закона о торговле, в том числе проверка правоотношений на соответствие положениям </a:t>
            </a:r>
            <a:endParaRPr lang="ru-RU" dirty="0" smtClean="0"/>
          </a:p>
          <a:p>
            <a:pPr algn="just"/>
            <a:r>
              <a:rPr lang="ru-RU" dirty="0" smtClean="0"/>
              <a:t>статей </a:t>
            </a:r>
            <a:r>
              <a:rPr lang="ru-RU" dirty="0"/>
              <a:t>9, 13, 14 Закона о торговле</a:t>
            </a:r>
            <a:endParaRPr dirty="0"/>
          </a:p>
        </p:txBody>
      </p:sp>
      <p:sp>
        <p:nvSpPr>
          <p:cNvPr id="132" name="CustomShape 8"/>
          <p:cNvSpPr/>
          <p:nvPr/>
        </p:nvSpPr>
        <p:spPr>
          <a:xfrm>
            <a:off x="640692" y="4854960"/>
            <a:ext cx="1843075" cy="1511280"/>
          </a:xfrm>
          <a:prstGeom prst="borderCallout1">
            <a:avLst>
              <a:gd name="adj1" fmla="val 2147483647"/>
              <a:gd name="adj2" fmla="val -2147483647"/>
              <a:gd name="adj3" fmla="val 166940"/>
              <a:gd name="adj4" fmla="val -53864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dirty="0"/>
              <a:t>29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 err="1"/>
              <a:t>хоз.субъектов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3" name="CustomShape 9"/>
          <p:cNvSpPr/>
          <p:nvPr/>
        </p:nvSpPr>
        <p:spPr>
          <a:xfrm>
            <a:off x="2693861" y="4806360"/>
            <a:ext cx="1636920" cy="1511280"/>
          </a:xfrm>
          <a:prstGeom prst="borderCallout1">
            <a:avLst>
              <a:gd name="adj1" fmla="val 37510"/>
              <a:gd name="adj2" fmla="val -654"/>
              <a:gd name="adj3" fmla="val 99656"/>
              <a:gd name="adj4" fmla="val 9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dirty="0"/>
              <a:t>531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/>
              <a:t>договор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/>
              <a:t>на поставку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 err="1"/>
              <a:t>прод.товаров</a:t>
            </a:r>
            <a:endParaRPr dirty="0"/>
          </a:p>
        </p:txBody>
      </p:sp>
      <p:sp>
        <p:nvSpPr>
          <p:cNvPr id="134" name="CustomShape 10"/>
          <p:cNvSpPr/>
          <p:nvPr/>
        </p:nvSpPr>
        <p:spPr>
          <a:xfrm>
            <a:off x="7003800" y="4854960"/>
            <a:ext cx="1707480" cy="1480320"/>
          </a:xfrm>
          <a:prstGeom prst="borderCallout1">
            <a:avLst>
              <a:gd name="adj1" fmla="val 32677"/>
              <a:gd name="adj2" fmla="val 748"/>
              <a:gd name="adj3" fmla="val 2676"/>
              <a:gd name="adj4" fmla="val -399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dirty="0"/>
              <a:t>210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/>
              <a:t>нарушений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/>
              <a:t>Закона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/>
              <a:t>о торговле</a:t>
            </a:r>
            <a:endParaRPr dirty="0"/>
          </a:p>
        </p:txBody>
      </p:sp>
      <p:sp>
        <p:nvSpPr>
          <p:cNvPr id="135" name="CustomShape 11"/>
          <p:cNvSpPr/>
          <p:nvPr/>
        </p:nvSpPr>
        <p:spPr>
          <a:xfrm>
            <a:off x="4842360" y="4824000"/>
            <a:ext cx="1564920" cy="1511280"/>
          </a:xfrm>
          <a:prstGeom prst="borderCallout1">
            <a:avLst>
              <a:gd name="adj1" fmla="val 34239"/>
              <a:gd name="adj2" fmla="val -108"/>
              <a:gd name="adj3" fmla="val -2715"/>
              <a:gd name="adj4" fmla="val -759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/>
              <a:t>21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/>
              <a:t>акт проверки</a:t>
            </a:r>
            <a:endParaRPr/>
          </a:p>
        </p:txBody>
      </p:sp>
      <p:sp>
        <p:nvSpPr>
          <p:cNvPr id="136" name="CustomShape 12"/>
          <p:cNvSpPr/>
          <p:nvPr/>
        </p:nvSpPr>
        <p:spPr>
          <a:xfrm>
            <a:off x="3816000" y="1908952"/>
            <a:ext cx="675000" cy="583944"/>
          </a:xfrm>
          <a:prstGeom prst="downArrow">
            <a:avLst>
              <a:gd name="adj1" fmla="val 46304"/>
              <a:gd name="adj2" fmla="val 38849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4" name="CustomShape 2"/>
          <p:cNvSpPr/>
          <p:nvPr/>
        </p:nvSpPr>
        <p:spPr>
          <a:xfrm>
            <a:off x="199640" y="6404"/>
            <a:ext cx="9005400" cy="8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Мониторинг соблюдения требований антимонопольного законодательства и положений Федерального закона от 28.12.2009 № 381-ФЗ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000" y="0"/>
            <a:ext cx="9141840" cy="99324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CustomShape 2"/>
          <p:cNvSpPr/>
          <p:nvPr/>
        </p:nvSpPr>
        <p:spPr>
          <a:xfrm>
            <a:off x="65880" y="0"/>
            <a:ext cx="9005400" cy="8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Мониторинг соблюдения требований антимонопольного законодательства и положений Федерального закона от 28.12.2009 № 381-ФЗ</a:t>
            </a:r>
            <a:endParaRPr dirty="0"/>
          </a:p>
        </p:txBody>
      </p:sp>
      <p:sp>
        <p:nvSpPr>
          <p:cNvPr id="139" name="CustomShape 3"/>
          <p:cNvSpPr/>
          <p:nvPr/>
        </p:nvSpPr>
        <p:spPr>
          <a:xfrm>
            <a:off x="0" y="864000"/>
            <a:ext cx="5471640" cy="598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25000"/>
            </a:pPr>
            <a:r>
              <a:rPr lang="ru-RU" sz="1600" dirty="0">
                <a:solidFill>
                  <a:srgbClr val="000000"/>
                </a:solidFill>
                <a:ea typeface="Microsoft YaHei"/>
              </a:rPr>
              <a:t>4 признака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нарушения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ч</a:t>
            </a:r>
            <a:r>
              <a:rPr lang="ru-RU" sz="1600" b="1" dirty="0">
                <a:solidFill>
                  <a:srgbClr val="000000"/>
                </a:solidFill>
                <a:ea typeface="Microsoft YaHei"/>
              </a:rPr>
              <a:t>. 1 ст. 9 Закона о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торговле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(</a:t>
            </a:r>
            <a:r>
              <a:rPr lang="ru-RU" sz="1600" dirty="0" err="1">
                <a:solidFill>
                  <a:srgbClr val="000000"/>
                </a:solidFill>
                <a:ea typeface="Microsoft YaHei"/>
              </a:rPr>
              <a:t>неразмещение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 на своем сайте информации об условиях отбора контрагента для заключения договора поставки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и 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о существенных условиях такого договора)</a:t>
            </a:r>
            <a:endParaRPr sz="1600" dirty="0"/>
          </a:p>
          <a:p>
            <a:pPr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  <a:buSzPct val="25000"/>
            </a:pPr>
            <a:r>
              <a:rPr lang="ru-RU" sz="1600" dirty="0">
                <a:solidFill>
                  <a:srgbClr val="000000"/>
                </a:solidFill>
                <a:ea typeface="Microsoft YaHei"/>
              </a:rPr>
              <a:t>15 признаков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нарушений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ч</a:t>
            </a:r>
            <a:r>
              <a:rPr lang="ru-RU" sz="1600" b="1" dirty="0">
                <a:solidFill>
                  <a:srgbClr val="000000"/>
                </a:solidFill>
                <a:ea typeface="Microsoft YaHei"/>
              </a:rPr>
              <a:t>. 4 ст. 9 Закона о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торговле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(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совокупный размер вознаграждения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не 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может превышать 5% от цены приобретенных продовольственных товаров)</a:t>
            </a:r>
            <a:endParaRPr sz="1600" dirty="0"/>
          </a:p>
          <a:p>
            <a:pPr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  <a:buSzPct val="25000"/>
            </a:pPr>
            <a:r>
              <a:rPr lang="ru-RU" sz="1600" dirty="0">
                <a:solidFill>
                  <a:srgbClr val="000000"/>
                </a:solidFill>
                <a:ea typeface="Microsoft YaHei"/>
              </a:rPr>
              <a:t>101 признак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нарушения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ч</a:t>
            </a:r>
            <a:r>
              <a:rPr lang="ru-RU" sz="1600" b="1" dirty="0">
                <a:solidFill>
                  <a:srgbClr val="000000"/>
                </a:solidFill>
                <a:ea typeface="Microsoft YaHei"/>
              </a:rPr>
              <a:t>. 7-8 ст. 9 Закона о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торговле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(о срок 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оплаты поставленного товара и срок представления поставщиком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документов)</a:t>
            </a:r>
            <a:endParaRPr sz="1600" dirty="0"/>
          </a:p>
          <a:p>
            <a:pPr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  <a:buSzPct val="25000"/>
            </a:pPr>
            <a:r>
              <a:rPr lang="ru-RU" sz="1600" dirty="0">
                <a:solidFill>
                  <a:srgbClr val="000000"/>
                </a:solidFill>
                <a:ea typeface="Microsoft YaHei"/>
              </a:rPr>
              <a:t>55 признаков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нарушения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ч</a:t>
            </a:r>
            <a:r>
              <a:rPr lang="ru-RU" sz="1600" b="1" dirty="0">
                <a:solidFill>
                  <a:srgbClr val="000000"/>
                </a:solidFill>
                <a:ea typeface="Microsoft YaHei"/>
              </a:rPr>
              <a:t>. 10 ст. 9 Закона о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торговле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(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установление запрета на перемену лиц в обязательстве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по договору 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поставки продовольственных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товаров)</a:t>
            </a:r>
            <a:endParaRPr sz="1600" dirty="0"/>
          </a:p>
          <a:p>
            <a:pPr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  <a:buSzPct val="25000"/>
            </a:pPr>
            <a:r>
              <a:rPr lang="ru-RU" sz="1600" dirty="0">
                <a:solidFill>
                  <a:srgbClr val="000000"/>
                </a:solidFill>
                <a:ea typeface="Microsoft YaHei"/>
              </a:rPr>
              <a:t>40 признаков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нарушений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ст</a:t>
            </a:r>
            <a:r>
              <a:rPr lang="ru-RU" sz="1600" b="1" dirty="0">
                <a:solidFill>
                  <a:srgbClr val="000000"/>
                </a:solidFill>
                <a:ea typeface="Microsoft YaHei"/>
              </a:rPr>
              <a:t>. 13 Закона о </a:t>
            </a:r>
            <a:r>
              <a:rPr lang="ru-RU" sz="1600" b="1" dirty="0" smtClean="0">
                <a:solidFill>
                  <a:srgbClr val="000000"/>
                </a:solidFill>
                <a:ea typeface="Microsoft YaHei"/>
              </a:rPr>
              <a:t>торговле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(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создание </a:t>
            </a:r>
            <a:r>
              <a:rPr lang="ru-RU" sz="1600" dirty="0" smtClean="0">
                <a:solidFill>
                  <a:srgbClr val="000000"/>
                </a:solidFill>
                <a:ea typeface="Microsoft YaHei"/>
              </a:rPr>
              <a:t>препятствий 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для доступа на товарный рынок или выхода с него других </a:t>
            </a:r>
            <a:r>
              <a:rPr lang="ru-RU" sz="1600" dirty="0" err="1">
                <a:solidFill>
                  <a:srgbClr val="000000"/>
                </a:solidFill>
                <a:ea typeface="Microsoft YaHei"/>
              </a:rPr>
              <a:t>хоз.субъектов</a:t>
            </a:r>
            <a:r>
              <a:rPr lang="ru-RU" sz="1600" dirty="0">
                <a:solidFill>
                  <a:srgbClr val="000000"/>
                </a:solidFill>
                <a:ea typeface="Microsoft YaHei"/>
              </a:rPr>
              <a:t>, нарушение порядка ценообразования, навязывание контрагенту невыгодных условий)</a:t>
            </a:r>
            <a:endParaRPr sz="1600" dirty="0"/>
          </a:p>
          <a:p>
            <a:pPr algn="just">
              <a:lnSpc>
                <a:spcPct val="100000"/>
              </a:lnSpc>
            </a:pPr>
            <a:endParaRPr sz="1400" dirty="0">
              <a:latin typeface="+mj-lt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6120000" y="864000"/>
            <a:ext cx="3023280" cy="121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dirty="0">
                <a:solidFill>
                  <a:srgbClr val="000000"/>
                </a:solidFill>
                <a:latin typeface="+mj-lt"/>
                <a:ea typeface="Microsoft YaHei"/>
              </a:rPr>
              <a:t>п.1 ст. 14.41 КоАП РФ</a:t>
            </a:r>
            <a:endParaRPr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штрафна должностных лиц от 20 до 40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тыс.руб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.; на юридических лиц - от 300 до 500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тыс.руб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</a:t>
            </a:r>
            <a:endParaRPr sz="1600" dirty="0">
              <a:latin typeface="+mj-lt"/>
            </a:endParaRPr>
          </a:p>
        </p:txBody>
      </p:sp>
      <p:sp>
        <p:nvSpPr>
          <p:cNvPr id="141" name="CustomShape 5"/>
          <p:cNvSpPr/>
          <p:nvPr/>
        </p:nvSpPr>
        <p:spPr>
          <a:xfrm>
            <a:off x="6141374" y="2090700"/>
            <a:ext cx="3023280" cy="121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dirty="0">
                <a:solidFill>
                  <a:srgbClr val="000000"/>
                </a:solidFill>
                <a:latin typeface="+mj-lt"/>
                <a:ea typeface="Microsoft YaHei"/>
              </a:rPr>
              <a:t>п. 1 ст. 14.42 КоАП РФ</a:t>
            </a:r>
            <a:endParaRPr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Штраф на должностных лиц от 20 до 40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тыс.руб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.; на юридических лиц - от 1 до 5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млн.руб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</a:t>
            </a:r>
            <a:endParaRPr sz="1600" dirty="0">
              <a:latin typeface="+mj-lt"/>
            </a:endParaRPr>
          </a:p>
        </p:txBody>
      </p:sp>
      <p:sp>
        <p:nvSpPr>
          <p:cNvPr id="142" name="CustomShape 6"/>
          <p:cNvSpPr/>
          <p:nvPr/>
        </p:nvSpPr>
        <p:spPr>
          <a:xfrm>
            <a:off x="6141374" y="3358126"/>
            <a:ext cx="2951280" cy="121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dirty="0">
                <a:solidFill>
                  <a:srgbClr val="000000"/>
                </a:solidFill>
                <a:latin typeface="+mj-lt"/>
                <a:ea typeface="Microsoft YaHei"/>
              </a:rPr>
              <a:t>п. 3 ст. 14.42 КоАП РФ</a:t>
            </a:r>
            <a:endParaRPr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штраф на должностных лиц от 20 до 40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тыс.руб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.; на юридических лиц — от 1 до 5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Arial"/>
                <a:ea typeface="Microsoft YaHei"/>
              </a:rPr>
              <a:t>.</a:t>
            </a:r>
            <a:endParaRPr dirty="0"/>
          </a:p>
        </p:txBody>
      </p:sp>
      <p:sp>
        <p:nvSpPr>
          <p:cNvPr id="143" name="CustomShape 7"/>
          <p:cNvSpPr/>
          <p:nvPr/>
        </p:nvSpPr>
        <p:spPr>
          <a:xfrm>
            <a:off x="6141374" y="4576366"/>
            <a:ext cx="2951280" cy="130090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dirty="0">
                <a:solidFill>
                  <a:srgbClr val="000000"/>
                </a:solidFill>
                <a:latin typeface="+mj-lt"/>
                <a:ea typeface="Microsoft YaHei"/>
              </a:rPr>
              <a:t>п. 4 ст.14.42 КоАП РФ</a:t>
            </a:r>
            <a:endParaRPr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штраф на должностных лиц от 20 до 40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тыс.руб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.; на юридических лиц — от 1 до 5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Microsoft YaHei"/>
              </a:rPr>
              <a:t>млн.руб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Microsoft YaHei"/>
              </a:rPr>
              <a:t>.</a:t>
            </a:r>
            <a:endParaRPr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144" name="CustomShape 8"/>
          <p:cNvSpPr/>
          <p:nvPr/>
        </p:nvSpPr>
        <p:spPr>
          <a:xfrm>
            <a:off x="6151824" y="5850105"/>
            <a:ext cx="2959632" cy="9864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r>
              <a:rPr lang="ru-RU" sz="1600" b="1" dirty="0">
                <a:solidFill>
                  <a:srgbClr val="000000"/>
                </a:solidFill>
                <a:latin typeface="Arial"/>
                <a:ea typeface="Microsoft YaHei"/>
              </a:rPr>
              <a:t>ст. 14.40 КоАП </a:t>
            </a:r>
            <a:r>
              <a:rPr lang="ru-RU" sz="1600" b="1" dirty="0" smtClean="0">
                <a:solidFill>
                  <a:srgbClr val="000000"/>
                </a:solidFill>
                <a:latin typeface="Arial"/>
                <a:ea typeface="Microsoft YaHei"/>
              </a:rPr>
              <a:t>РФ</a:t>
            </a:r>
          </a:p>
          <a:p>
            <a:r>
              <a:rPr lang="ru-RU" sz="1600" dirty="0" smtClean="0"/>
              <a:t>Штраф на должностных лиц</a:t>
            </a:r>
          </a:p>
          <a:p>
            <a:r>
              <a:rPr lang="ru-RU" sz="1600" dirty="0" smtClean="0"/>
              <a:t>от 20 до 40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.; на </a:t>
            </a:r>
            <a:r>
              <a:rPr lang="ru-RU" sz="1600" dirty="0" err="1" smtClean="0"/>
              <a:t>ю</a:t>
            </a:r>
            <a:r>
              <a:rPr lang="ru-RU" sz="1600" dirty="0" err="1" smtClean="0"/>
              <a:t>р.лиц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от 2 до 5 </a:t>
            </a:r>
            <a:r>
              <a:rPr lang="ru-RU" sz="1600" dirty="0" err="1" smtClean="0"/>
              <a:t>млн.руб</a:t>
            </a:r>
            <a:r>
              <a:rPr lang="ru-RU" sz="1600" dirty="0" smtClean="0"/>
              <a:t>.</a:t>
            </a:r>
            <a:endParaRPr sz="1600" dirty="0"/>
          </a:p>
        </p:txBody>
      </p:sp>
      <p:sp>
        <p:nvSpPr>
          <p:cNvPr id="145" name="CustomShape 9"/>
          <p:cNvSpPr/>
          <p:nvPr/>
        </p:nvSpPr>
        <p:spPr>
          <a:xfrm>
            <a:off x="5471640" y="1224000"/>
            <a:ext cx="648360" cy="503640"/>
          </a:xfrm>
          <a:prstGeom prst="rightArrow">
            <a:avLst>
              <a:gd name="adj1" fmla="val 42449"/>
              <a:gd name="adj2" fmla="val 3718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46" name="CustomShape 10"/>
          <p:cNvSpPr/>
          <p:nvPr/>
        </p:nvSpPr>
        <p:spPr>
          <a:xfrm>
            <a:off x="5471640" y="2448000"/>
            <a:ext cx="648360" cy="503640"/>
          </a:xfrm>
          <a:prstGeom prst="rightArrow">
            <a:avLst>
              <a:gd name="adj1" fmla="val 46824"/>
              <a:gd name="adj2" fmla="val 27274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47" name="CustomShape 11"/>
          <p:cNvSpPr/>
          <p:nvPr/>
        </p:nvSpPr>
        <p:spPr>
          <a:xfrm>
            <a:off x="5471640" y="3528000"/>
            <a:ext cx="648360" cy="503640"/>
          </a:xfrm>
          <a:prstGeom prst="rightArrow">
            <a:avLst>
              <a:gd name="adj1" fmla="val 46824"/>
              <a:gd name="adj2" fmla="val 33836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48" name="CustomShape 12"/>
          <p:cNvSpPr/>
          <p:nvPr/>
        </p:nvSpPr>
        <p:spPr>
          <a:xfrm>
            <a:off x="5471640" y="4752000"/>
            <a:ext cx="648360" cy="503640"/>
          </a:xfrm>
          <a:prstGeom prst="rightArrow">
            <a:avLst>
              <a:gd name="adj1" fmla="val 38074"/>
              <a:gd name="adj2" fmla="val 44775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49" name="CustomShape 13"/>
          <p:cNvSpPr/>
          <p:nvPr/>
        </p:nvSpPr>
        <p:spPr>
          <a:xfrm>
            <a:off x="5544000" y="5760000"/>
            <a:ext cx="576000" cy="503640"/>
          </a:xfrm>
          <a:prstGeom prst="rightArrow">
            <a:avLst>
              <a:gd name="adj1" fmla="val 55573"/>
              <a:gd name="adj2" fmla="val 40399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216000" y="72000"/>
            <a:ext cx="8853840" cy="71856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CustomShape 2"/>
          <p:cNvSpPr/>
          <p:nvPr/>
        </p:nvSpPr>
        <p:spPr>
          <a:xfrm>
            <a:off x="360000" y="1296000"/>
            <a:ext cx="8277840" cy="856080"/>
          </a:xfrm>
          <a:prstGeom prst="rect">
            <a:avLst/>
          </a:prstGeom>
          <a:noFill/>
          <a:ln>
            <a:noFill/>
          </a:ln>
        </p:spPr>
      </p:sp>
      <p:sp>
        <p:nvSpPr>
          <p:cNvPr id="152" name="CustomShape 3"/>
          <p:cNvSpPr/>
          <p:nvPr/>
        </p:nvSpPr>
        <p:spPr>
          <a:xfrm>
            <a:off x="360000" y="2880000"/>
            <a:ext cx="8277840" cy="11120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54" name="Table 5"/>
          <p:cNvGraphicFramePr/>
          <p:nvPr>
            <p:extLst>
              <p:ext uri="{D42A27DB-BD31-4B8C-83A1-F6EECF244321}">
                <p14:modId xmlns:p14="http://schemas.microsoft.com/office/powerpoint/2010/main" val="1193320714"/>
              </p:ext>
            </p:extLst>
          </p:nvPr>
        </p:nvGraphicFramePr>
        <p:xfrm>
          <a:off x="72000" y="936000"/>
          <a:ext cx="8998560" cy="5683973"/>
        </p:xfrm>
        <a:graphic>
          <a:graphicData uri="http://schemas.openxmlformats.org/drawingml/2006/table">
            <a:tbl>
              <a:tblPr/>
              <a:tblGrid>
                <a:gridCol w="2339760"/>
                <a:gridCol w="2448272"/>
                <a:gridCol w="4210528"/>
              </a:tblGrid>
              <a:tr h="812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/>
                        <a:t>Наименование хозяйствующего субъекта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/>
                        <a:t>Установленные нарушения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/>
                        <a:t>Пример</a:t>
                      </a:r>
                      <a:endParaRPr sz="1600" dirty="0"/>
                    </a:p>
                  </a:txBody>
                  <a:tcPr/>
                </a:tc>
              </a:tr>
              <a:tr h="14994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+mn-lt"/>
                        </a:rPr>
                        <a:t>ООО«АМ </a:t>
                      </a:r>
                      <a:r>
                        <a:rPr lang="ru-RU" sz="1600" dirty="0">
                          <a:latin typeface="+mn-lt"/>
                        </a:rPr>
                        <a:t>Ярославль»</a:t>
                      </a: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признаки нарушения части 1 статьи 9 Закона о торговле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информация об условиях отбора контрагента для заключения договора поставки продовольственных товаров и существенные условия такого договора на сайте ООО «АМ Ярославль» отсутствуют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</a:tr>
              <a:tr h="7938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ООО «ЛигаПро»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признаки нарушения части 1 статьи 9 Закона о торговле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i="1" dirty="0">
                          <a:latin typeface="+mn-lt"/>
                        </a:rPr>
                        <a:t>-//-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</a:tr>
              <a:tr h="24835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ЗАО «Атрус»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признаки нарушения п.п. «д» п. 4 ч. 1 ст. 13 Закона о торговле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В договорах поставки содержится условие, что в случае </a:t>
                      </a:r>
                      <a:r>
                        <a:rPr lang="ru-RU" sz="1600" dirty="0" err="1">
                          <a:latin typeface="+mn-lt"/>
                        </a:rPr>
                        <a:t>нереализации</a:t>
                      </a:r>
                      <a:r>
                        <a:rPr lang="ru-RU" sz="1600" dirty="0">
                          <a:latin typeface="+mn-lt"/>
                        </a:rPr>
                        <a:t> товара Покупателем, срок годности которого истек, Поставщик обязан по заявке Покупателя вынести данный товар своими силами и за свой счет со склада Покупателя с обязательной заменой на товар надлежащего качества либо с возвратом денежных </a:t>
                      </a:r>
                      <a:r>
                        <a:rPr lang="ru-RU" sz="1600" dirty="0" smtClean="0">
                          <a:latin typeface="+mn-lt"/>
                        </a:rPr>
                        <a:t>средств.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stomShape 2"/>
          <p:cNvSpPr/>
          <p:nvPr/>
        </p:nvSpPr>
        <p:spPr>
          <a:xfrm>
            <a:off x="65880" y="0"/>
            <a:ext cx="9005400" cy="8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Мониторинг соблюдения требований антимонопольного законодательства и положений Федерального закона от 28.12.2009 № 381-ФЗ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216000" y="72000"/>
            <a:ext cx="8853840" cy="71856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CustomShape 2"/>
          <p:cNvSpPr/>
          <p:nvPr/>
        </p:nvSpPr>
        <p:spPr>
          <a:xfrm>
            <a:off x="360000" y="1296000"/>
            <a:ext cx="8277840" cy="856080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CustomShape 3"/>
          <p:cNvSpPr/>
          <p:nvPr/>
        </p:nvSpPr>
        <p:spPr>
          <a:xfrm>
            <a:off x="360000" y="2880000"/>
            <a:ext cx="8277840" cy="11120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59" name="Table 5"/>
          <p:cNvGraphicFramePr/>
          <p:nvPr>
            <p:extLst>
              <p:ext uri="{D42A27DB-BD31-4B8C-83A1-F6EECF244321}">
                <p14:modId xmlns:p14="http://schemas.microsoft.com/office/powerpoint/2010/main" val="273473405"/>
              </p:ext>
            </p:extLst>
          </p:nvPr>
        </p:nvGraphicFramePr>
        <p:xfrm>
          <a:off x="84600" y="970200"/>
          <a:ext cx="8926920" cy="5483135"/>
        </p:xfrm>
        <a:graphic>
          <a:graphicData uri="http://schemas.openxmlformats.org/drawingml/2006/table">
            <a:tbl>
              <a:tblPr/>
              <a:tblGrid>
                <a:gridCol w="2399168"/>
                <a:gridCol w="2467672"/>
                <a:gridCol w="4060080"/>
              </a:tblGrid>
              <a:tr h="917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latin typeface="+mn-lt"/>
                        </a:rPr>
                        <a:t>Наименование хозяйствующего субъекта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latin typeface="+mn-lt"/>
                        </a:rPr>
                        <a:t>Установленные нарушения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latin typeface="+mn-lt"/>
                        </a:rPr>
                        <a:t>Пример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</a:tr>
              <a:tr h="85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ОАО «Виктория – 9»</a:t>
                      </a: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признаки нарушения части 1, 7 и 10 статьи 9 Закона о торговле.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По срокам оплаты</a:t>
                      </a:r>
                      <a:endParaRPr sz="1600" u="none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Перемена лиц</a:t>
                      </a:r>
                      <a:endParaRPr sz="1600" u="none" dirty="0">
                        <a:latin typeface="+mn-lt"/>
                      </a:endParaRPr>
                    </a:p>
                  </a:txBody>
                  <a:tcPr/>
                </a:tc>
              </a:tr>
              <a:tr h="85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ООО «</a:t>
                      </a:r>
                      <a:r>
                        <a:rPr lang="ru-RU" sz="1600" dirty="0" err="1">
                          <a:latin typeface="+mn-lt"/>
                        </a:rPr>
                        <a:t>Виномания</a:t>
                      </a:r>
                      <a:r>
                        <a:rPr lang="ru-RU" sz="1600" dirty="0">
                          <a:latin typeface="+mn-lt"/>
                        </a:rPr>
                        <a:t>»</a:t>
                      </a: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признаки нарушения части 4 и 10 Закона о торговле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Вознаграждение</a:t>
                      </a:r>
                      <a:endParaRPr sz="1600" u="none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Перемена лиц</a:t>
                      </a:r>
                      <a:endParaRPr sz="1600" u="none" dirty="0">
                        <a:latin typeface="+mn-lt"/>
                      </a:endParaRPr>
                    </a:p>
                  </a:txBody>
                  <a:tcPr/>
                </a:tc>
              </a:tr>
              <a:tr h="14313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ООО «АТАК»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ООО «АШАН»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признаки нарушения пункта 1 части 1 статьи 13 Закона о торговле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Установление неустойки за просрочку поставки товара для разных поставщиков в разном размере.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14187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АО «Тандер»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признаки нарушения части 4, 7 и 10 статьи 9 Закона о торговле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Вознаграждение</a:t>
                      </a:r>
                      <a:endParaRPr sz="1600" u="none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Сроки оплаты</a:t>
                      </a:r>
                      <a:endParaRPr sz="1600" u="none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Перемена лиц</a:t>
                      </a:r>
                      <a:endParaRPr sz="1600" u="none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stomShape 2"/>
          <p:cNvSpPr/>
          <p:nvPr/>
        </p:nvSpPr>
        <p:spPr>
          <a:xfrm>
            <a:off x="65880" y="0"/>
            <a:ext cx="9005400" cy="8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Мониторинг соблюдения требований антимонопольного законодательства и положений Федерального закона от 28.12.2009 № 381-ФЗ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216000" y="72000"/>
            <a:ext cx="8853840" cy="718560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CustomShape 2"/>
          <p:cNvSpPr/>
          <p:nvPr/>
        </p:nvSpPr>
        <p:spPr>
          <a:xfrm>
            <a:off x="360000" y="1296000"/>
            <a:ext cx="8277840" cy="85608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CustomShape 3"/>
          <p:cNvSpPr/>
          <p:nvPr/>
        </p:nvSpPr>
        <p:spPr>
          <a:xfrm>
            <a:off x="360000" y="2880000"/>
            <a:ext cx="8277840" cy="11120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64" name="Table 5"/>
          <p:cNvGraphicFramePr/>
          <p:nvPr>
            <p:extLst>
              <p:ext uri="{D42A27DB-BD31-4B8C-83A1-F6EECF244321}">
                <p14:modId xmlns:p14="http://schemas.microsoft.com/office/powerpoint/2010/main" val="3696663138"/>
              </p:ext>
            </p:extLst>
          </p:nvPr>
        </p:nvGraphicFramePr>
        <p:xfrm>
          <a:off x="0" y="936000"/>
          <a:ext cx="9070560" cy="5661352"/>
        </p:xfrm>
        <a:graphic>
          <a:graphicData uri="http://schemas.openxmlformats.org/drawingml/2006/table">
            <a:tbl>
              <a:tblPr/>
              <a:tblGrid>
                <a:gridCol w="2195736"/>
                <a:gridCol w="2376264"/>
                <a:gridCol w="4498560"/>
              </a:tblGrid>
              <a:tr h="12413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latin typeface="+mn-lt"/>
                        </a:rPr>
                        <a:t>Наименование хозяйствующего субъекта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latin typeface="+mn-lt"/>
                        </a:rPr>
                        <a:t>Установленные нарушения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latin typeface="+mn-lt"/>
                        </a:rPr>
                        <a:t>Пример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</a:tr>
              <a:tr h="12382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ООО «Столбы»</a:t>
                      </a: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признаки нарушения части 1 и 10 Закона о торговле</a:t>
                      </a: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Перемена лиц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</a:tr>
              <a:tr h="3181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+mn-lt"/>
                        </a:rPr>
                        <a:t>АО "Дикси Юг"</a:t>
                      </a:r>
                      <a:endParaRPr sz="160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признаки нарушения части 7-8 статьи 9 и пункта 1 части 1 статьи 13 Закона о торговле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>
                          <a:latin typeface="+mn-lt"/>
                        </a:rPr>
                        <a:t>Сроки оплаты</a:t>
                      </a:r>
                      <a:r>
                        <a:rPr lang="ru-RU" sz="1600" u="none" dirty="0" smtClean="0">
                          <a:latin typeface="+mn-lt"/>
                        </a:rPr>
                        <a:t>: дополнительными </a:t>
                      </a:r>
                      <a:r>
                        <a:rPr lang="ru-RU" sz="1600" u="none" dirty="0">
                          <a:latin typeface="+mn-lt"/>
                        </a:rPr>
                        <a:t>соглашениями к договорам поставки установлено, что сроки оплаты могут производится не со дня фактического получения продовольственных товаров, а с момента правильно оформленных документов, относящихся к поставкам </a:t>
                      </a:r>
                      <a:r>
                        <a:rPr lang="ru-RU" sz="1600" u="none" dirty="0" smtClean="0">
                          <a:latin typeface="+mn-lt"/>
                        </a:rPr>
                        <a:t>товара.</a:t>
                      </a:r>
                      <a:endParaRPr sz="1600" u="none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u="none" dirty="0" smtClean="0">
                          <a:latin typeface="+mn-lt"/>
                        </a:rPr>
                        <a:t>Дискриминация:</a:t>
                      </a:r>
                      <a:r>
                        <a:rPr lang="ru-RU" sz="1600" u="none" baseline="0" dirty="0" smtClean="0"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latin typeface="+mn-lt"/>
                        </a:rPr>
                        <a:t>разные </a:t>
                      </a:r>
                      <a:r>
                        <a:rPr lang="ru-RU" sz="1600" dirty="0">
                          <a:latin typeface="+mn-lt"/>
                        </a:rPr>
                        <a:t>условия для поставщиков одной группы товаров. </a:t>
                      </a:r>
                      <a:r>
                        <a:rPr lang="ru-RU" sz="1600" dirty="0" smtClean="0">
                          <a:latin typeface="+mn-lt"/>
                        </a:rPr>
                        <a:t>В случае </a:t>
                      </a:r>
                      <a:r>
                        <a:rPr lang="ru-RU" sz="1600" dirty="0">
                          <a:latin typeface="+mn-lt"/>
                        </a:rPr>
                        <a:t>просрочки оплаты товара </a:t>
                      </a:r>
                      <a:r>
                        <a:rPr lang="ru-RU" sz="1600" dirty="0" smtClean="0">
                          <a:latin typeface="+mn-lt"/>
                        </a:rPr>
                        <a:t>для разных поставщиков устанавливаются разные пени.</a:t>
                      </a:r>
                      <a:endParaRPr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stomShape 2"/>
          <p:cNvSpPr/>
          <p:nvPr/>
        </p:nvSpPr>
        <p:spPr>
          <a:xfrm>
            <a:off x="65880" y="0"/>
            <a:ext cx="9005400" cy="8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Мониторинг соблюдения требований антимонопольного законодательства и положений Федерального закона от 28.12.2009 № 381-ФЗ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1006560" y="1628640"/>
            <a:ext cx="7343280" cy="15541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13343D"/>
                </a:solidFill>
                <a:latin typeface="Times New Roman"/>
                <a:ea typeface="DejaVu Sans"/>
              </a:rPr>
              <a:t>СПАСИБО ЗА ВНИМАНИЕ!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66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448000" y="3384000"/>
            <a:ext cx="774000" cy="791640"/>
          </a:xfrm>
          <a:prstGeom prst="rect">
            <a:avLst/>
          </a:prstGeom>
          <a:ln>
            <a:noFill/>
          </a:ln>
        </p:spPr>
      </p:pic>
      <p:sp>
        <p:nvSpPr>
          <p:cNvPr id="167" name="CustomShape 2"/>
          <p:cNvSpPr/>
          <p:nvPr/>
        </p:nvSpPr>
        <p:spPr>
          <a:xfrm>
            <a:off x="3168720" y="3527280"/>
            <a:ext cx="4855680" cy="5792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13343D"/>
                </a:solidFill>
                <a:latin typeface="Times New Roman"/>
                <a:ea typeface="DejaVu Sans"/>
              </a:rPr>
              <a:t>www.yaroslavl.fas.gov.ru</a:t>
            </a: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3271680" y="3621240"/>
            <a:ext cx="4855680" cy="750240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CustomShape 4"/>
          <p:cNvSpPr/>
          <p:nvPr/>
        </p:nvSpPr>
        <p:spPr>
          <a:xfrm>
            <a:off x="3271680" y="4649760"/>
            <a:ext cx="5078160" cy="5486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761</Words>
  <Application>Microsoft Office PowerPoint</Application>
  <PresentationFormat>Экран (4:3)</PresentationFormat>
  <Paragraphs>110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Завьялов</cp:lastModifiedBy>
  <cp:revision>5</cp:revision>
  <dcterms:modified xsi:type="dcterms:W3CDTF">2017-07-28T06:29:31Z</dcterms:modified>
</cp:coreProperties>
</file>