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1.xml" ContentType="application/vnd.openxmlformats-officedocument.presentationml.notesSlide+xml"/>
  <Override PartName="/ppt/notesSlides/_rels/notesSlide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8.jpeg" ContentType="image/jpeg"/>
  <Override PartName="/ppt/media/image6.png" ContentType="image/png"/>
  <Override PartName="/ppt/media/image9.png" ContentType="image/png"/>
  <Override PartName="/ppt/media/image7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jpeg" ContentType="image/jpeg"/>
  <Override PartName="/ppt/media/image18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DF0A34C-37B4-43D8-B9F8-D0918F09C184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841920" y="9421920"/>
            <a:ext cx="2927880" cy="4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DB02278B-67B3-4E28-9096-DDC37F0D1AA0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677880" y="4710240"/>
            <a:ext cx="5423400" cy="446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8" descr=""/>
          <p:cNvPicPr/>
          <p:nvPr/>
        </p:nvPicPr>
        <p:blipFill>
          <a:blip r:embed="rId2"/>
          <a:stretch/>
        </p:blipFill>
        <p:spPr>
          <a:xfrm>
            <a:off x="0" y="6624720"/>
            <a:ext cx="9140760" cy="257040"/>
          </a:xfrm>
          <a:prstGeom prst="rect">
            <a:avLst/>
          </a:prstGeom>
          <a:ln>
            <a:noFill/>
          </a:ln>
        </p:spPr>
      </p:pic>
      <p:pic>
        <p:nvPicPr>
          <p:cNvPr id="1" name="Picture 9" descr=""/>
          <p:cNvPicPr/>
          <p:nvPr/>
        </p:nvPicPr>
        <p:blipFill>
          <a:blip r:embed="rId3"/>
          <a:stretch/>
        </p:blipFill>
        <p:spPr>
          <a:xfrm>
            <a:off x="0" y="0"/>
            <a:ext cx="9140760" cy="904680"/>
          </a:xfrm>
          <a:prstGeom prst="rect">
            <a:avLst/>
          </a:prstGeom>
          <a:ln>
            <a:noFill/>
          </a:ln>
        </p:spPr>
      </p:pic>
      <p:pic>
        <p:nvPicPr>
          <p:cNvPr id="2" name="Picture 7" descr=""/>
          <p:cNvPicPr/>
          <p:nvPr/>
        </p:nvPicPr>
        <p:blipFill>
          <a:blip r:embed="rId4"/>
          <a:stretch/>
        </p:blipFill>
        <p:spPr>
          <a:xfrm>
            <a:off x="0" y="0"/>
            <a:ext cx="9140760" cy="2635200"/>
          </a:xfrm>
          <a:prstGeom prst="rect">
            <a:avLst/>
          </a:prstGeom>
          <a:ln>
            <a:noFill/>
          </a:ln>
        </p:spPr>
      </p:pic>
      <p:pic>
        <p:nvPicPr>
          <p:cNvPr id="3" name="Picture 8" descr=""/>
          <p:cNvPicPr/>
          <p:nvPr/>
        </p:nvPicPr>
        <p:blipFill>
          <a:blip r:embed="rId5"/>
          <a:stretch/>
        </p:blipFill>
        <p:spPr>
          <a:xfrm>
            <a:off x="0" y="6624720"/>
            <a:ext cx="9140760" cy="2570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 descr=""/>
          <p:cNvPicPr/>
          <p:nvPr/>
        </p:nvPicPr>
        <p:blipFill>
          <a:blip r:embed="rId2"/>
          <a:stretch/>
        </p:blipFill>
        <p:spPr>
          <a:xfrm>
            <a:off x="0" y="6624720"/>
            <a:ext cx="9140760" cy="257040"/>
          </a:xfrm>
          <a:prstGeom prst="rect">
            <a:avLst/>
          </a:prstGeom>
          <a:ln>
            <a:noFill/>
          </a:ln>
        </p:spPr>
      </p:pic>
      <p:pic>
        <p:nvPicPr>
          <p:cNvPr id="41" name="Picture 9" descr=""/>
          <p:cNvPicPr/>
          <p:nvPr/>
        </p:nvPicPr>
        <p:blipFill>
          <a:blip r:embed="rId3"/>
          <a:stretch/>
        </p:blipFill>
        <p:spPr>
          <a:xfrm>
            <a:off x="0" y="0"/>
            <a:ext cx="9140760" cy="90468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8" descr=""/>
          <p:cNvPicPr/>
          <p:nvPr/>
        </p:nvPicPr>
        <p:blipFill>
          <a:blip r:embed="rId2"/>
          <a:stretch/>
        </p:blipFill>
        <p:spPr>
          <a:xfrm>
            <a:off x="0" y="6624720"/>
            <a:ext cx="9140760" cy="257040"/>
          </a:xfrm>
          <a:prstGeom prst="rect">
            <a:avLst/>
          </a:prstGeom>
          <a:ln>
            <a:noFill/>
          </a:ln>
        </p:spPr>
      </p:pic>
      <p:pic>
        <p:nvPicPr>
          <p:cNvPr id="79" name="Picture 9" descr=""/>
          <p:cNvPicPr/>
          <p:nvPr/>
        </p:nvPicPr>
        <p:blipFill>
          <a:blip r:embed="rId3"/>
          <a:stretch/>
        </p:blipFill>
        <p:spPr>
          <a:xfrm>
            <a:off x="0" y="0"/>
            <a:ext cx="9140760" cy="904680"/>
          </a:xfrm>
          <a:prstGeom prst="rect">
            <a:avLst/>
          </a:prstGeom>
          <a:ln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2997000"/>
            <a:ext cx="9140760" cy="14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696680" y="3141000"/>
            <a:ext cx="7056360" cy="223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Доклад к заседанию комиссии по противодействию незаконному обороту промышленной продукции в Ярославской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результатах работы Ярославского УФАС России по противодействию незаконному обороту промышленной продукции в Ярославской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3943800" y="5815440"/>
            <a:ext cx="501120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ru-RU" sz="16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Паутов И.Г.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6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Врио руководителя Ярославского УФАС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1730880" y="2183400"/>
            <a:ext cx="74098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Управление Федеральной антимонопольной службы по Ярославской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79640" y="0"/>
            <a:ext cx="8820000" cy="64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Административная ответственность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79640" y="1268640"/>
            <a:ext cx="856872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 совершение нарушения, предусмотренного статьями 14.5 и 14.6 Закона о защите конкуренции, лицо подлежит привлечению к административной ответственности по части 2 статьи 14.33 КоАП РФ: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Недобросовестная конкуренция, выразившаяся во введении в оборот товара с незаконным использованием результатов интеллектуальной деятельности и приравненных к ним средств индивидуализации юридического лица, средств индивидуализации продукции, работ, услуг, 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влечет наложение административного штрафа на должностных лиц в размере 20 000 рублей либо дисквалификацию на срок до трех лет; на юридических лиц - от 0,01 до 0,15 размера суммы выручки правонарушителя от реализации товара (работы, услуги), на рынке которого совершено правонарушение, но не менее 100 000 рублей.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006560" y="1628640"/>
            <a:ext cx="7342920" cy="155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СПАСИБО ЗА ВНИМАНИЕ!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2059200" y="3314880"/>
            <a:ext cx="773640" cy="79128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3060000" y="3527280"/>
            <a:ext cx="4855320" cy="5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3343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www.yaroslavl.fas.gov.ru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3271680" y="3621240"/>
            <a:ext cx="4855320" cy="7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4"/>
          <p:cNvSpPr/>
          <p:nvPr/>
        </p:nvSpPr>
        <p:spPr>
          <a:xfrm>
            <a:off x="3271680" y="4649760"/>
            <a:ext cx="5077800" cy="5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"/>
          <p:cNvSpPr/>
          <p:nvPr/>
        </p:nvSpPr>
        <p:spPr>
          <a:xfrm>
            <a:off x="72000" y="72000"/>
            <a:ext cx="9141480" cy="99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"/>
          <p:cNvSpPr/>
          <p:nvPr/>
        </p:nvSpPr>
        <p:spPr>
          <a:xfrm>
            <a:off x="288000" y="1065240"/>
            <a:ext cx="8205480" cy="106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100080" y="946440"/>
            <a:ext cx="8781480" cy="537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465120" y="946440"/>
            <a:ext cx="8206920" cy="96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>
            <a:off x="100080" y="23040"/>
            <a:ext cx="900504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Понятие контрафактной продукции. Последствия введения такой продукции на товарный рынок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7"/>
          <p:cNvSpPr/>
          <p:nvPr/>
        </p:nvSpPr>
        <p:spPr>
          <a:xfrm>
            <a:off x="288000" y="1065240"/>
            <a:ext cx="82054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Товары, этикетки, упаковки товаров, на которых незаконно размещены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товарный знак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или сходное с ним до степени смешения обозначение, либо незаконно использованы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наименования мест происхождения товаров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или сходные с ним до степени смешения обозначения являются контрафактными (ст.ст.1515, 1519 ГК РФ).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8"/>
          <p:cNvSpPr/>
          <p:nvPr/>
        </p:nvSpPr>
        <p:spPr>
          <a:xfrm>
            <a:off x="376560" y="2832480"/>
            <a:ext cx="802872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Введение на рынок таких товаров: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Снижает потребительский спрос на оригинальный товар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Лишает прибыли правообладателя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Наносит ущерб репутации правообладателя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Влечет для правообладателя затрат на новые маркетинговые кампании для возвращения доверия потребителей к продукту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Нарушает базовые ценности свободного товарного рынка, такие как рыночная прозрачность (правдивая и достаточная информация о товаре), осознанный потребительский выбор, добросовестная конкуренция.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72000" y="72000"/>
            <a:ext cx="9141480" cy="99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3"/>
          <p:cNvSpPr/>
          <p:nvPr/>
        </p:nvSpPr>
        <p:spPr>
          <a:xfrm>
            <a:off x="288000" y="1065240"/>
            <a:ext cx="8205480" cy="106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100080" y="946440"/>
            <a:ext cx="8781480" cy="537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465120" y="946440"/>
            <a:ext cx="8206920" cy="96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6"/>
          <p:cNvSpPr/>
          <p:nvPr/>
        </p:nvSpPr>
        <p:spPr>
          <a:xfrm>
            <a:off x="100080" y="23040"/>
            <a:ext cx="900504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Полномочия антимонопольного органа в сфере пресечения незаконного оборота промышленной продукции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288000" y="1268640"/>
            <a:ext cx="85935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Антимонопольный орган: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Оценивает действия хозяйствующих субъектов-конкурентов на соответствие положениям статьи 14.5 и 14.6 Закона о защите конкуренции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Выявляет и пресекает нарушения указанных норм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Привлекает нарушителей к административной ответственности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Рисунок 4" descr=""/>
          <p:cNvPicPr/>
          <p:nvPr/>
        </p:nvPicPr>
        <p:blipFill>
          <a:blip r:embed="rId1"/>
          <a:stretch/>
        </p:blipFill>
        <p:spPr>
          <a:xfrm>
            <a:off x="576000" y="3870720"/>
            <a:ext cx="7629480" cy="245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14840" y="4268160"/>
            <a:ext cx="2090520" cy="10796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3"/>
          <p:cNvSpPr/>
          <p:nvPr/>
        </p:nvSpPr>
        <p:spPr>
          <a:xfrm>
            <a:off x="72000" y="72000"/>
            <a:ext cx="9141480" cy="99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4"/>
          <p:cNvSpPr/>
          <p:nvPr/>
        </p:nvSpPr>
        <p:spPr>
          <a:xfrm>
            <a:off x="288000" y="1065240"/>
            <a:ext cx="8205480" cy="106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100080" y="946440"/>
            <a:ext cx="8781480" cy="537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6"/>
          <p:cNvSpPr/>
          <p:nvPr/>
        </p:nvSpPr>
        <p:spPr>
          <a:xfrm>
            <a:off x="465120" y="946440"/>
            <a:ext cx="8206920" cy="96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100080" y="23040"/>
            <a:ext cx="900504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Статья 14.5. Запрет на недобросовестную конкуренцию, связанную с использованием результатов интеллектуальной деятельности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8"/>
          <p:cNvSpPr/>
          <p:nvPr/>
        </p:nvSpPr>
        <p:spPr>
          <a:xfrm>
            <a:off x="288000" y="1268640"/>
            <a:ext cx="85935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Статья 14.5 Закона о Защите конкуренции запрещает недобросовестную конкуренцию путем совершения хозяйствующим субъектом действий по продаже, обмену или иному введению в оборот товара, если при этом незаконно использовались результаты интеллектуальной деятельности, за исключением средств индивидуализации, принадлежащих хозяйствующему субъекту-конкуренту.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9"/>
          <p:cNvSpPr/>
          <p:nvPr/>
        </p:nvSpPr>
        <p:spPr>
          <a:xfrm>
            <a:off x="314640" y="3285360"/>
            <a:ext cx="82832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Виды результатов интеллектуальной собственности, подлежащих рассмотрению в данной форме недобросовестной конкуренции, закреплены частью 1 статьи 1225 ГК РФ: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10"/>
          <p:cNvSpPr/>
          <p:nvPr/>
        </p:nvSpPr>
        <p:spPr>
          <a:xfrm>
            <a:off x="2353320" y="4259880"/>
            <a:ext cx="2090520" cy="10371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11"/>
          <p:cNvSpPr/>
          <p:nvPr/>
        </p:nvSpPr>
        <p:spPr>
          <a:xfrm>
            <a:off x="4672440" y="4208760"/>
            <a:ext cx="2090520" cy="10796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12"/>
          <p:cNvSpPr/>
          <p:nvPr/>
        </p:nvSpPr>
        <p:spPr>
          <a:xfrm>
            <a:off x="6905160" y="4208760"/>
            <a:ext cx="2090520" cy="10796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13"/>
          <p:cNvSpPr/>
          <p:nvPr/>
        </p:nvSpPr>
        <p:spPr>
          <a:xfrm>
            <a:off x="1169640" y="5430240"/>
            <a:ext cx="2090520" cy="10796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14"/>
          <p:cNvSpPr/>
          <p:nvPr/>
        </p:nvSpPr>
        <p:spPr>
          <a:xfrm>
            <a:off x="3980520" y="5441040"/>
            <a:ext cx="2090520" cy="10796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15"/>
          <p:cNvSpPr/>
          <p:nvPr/>
        </p:nvSpPr>
        <p:spPr>
          <a:xfrm>
            <a:off x="365760" y="4455360"/>
            <a:ext cx="18806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Произведения науки, литературы, искусства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16"/>
          <p:cNvSpPr/>
          <p:nvPr/>
        </p:nvSpPr>
        <p:spPr>
          <a:xfrm>
            <a:off x="2682720" y="4499640"/>
            <a:ext cx="15692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для ЭВМ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17"/>
          <p:cNvSpPr/>
          <p:nvPr/>
        </p:nvSpPr>
        <p:spPr>
          <a:xfrm>
            <a:off x="5032800" y="4532760"/>
            <a:ext cx="15861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Базы данных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18"/>
          <p:cNvSpPr/>
          <p:nvPr/>
        </p:nvSpPr>
        <p:spPr>
          <a:xfrm>
            <a:off x="7476840" y="4470840"/>
            <a:ext cx="1457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Полезные модели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19"/>
          <p:cNvSpPr/>
          <p:nvPr/>
        </p:nvSpPr>
        <p:spPr>
          <a:xfrm>
            <a:off x="1686600" y="5619960"/>
            <a:ext cx="16020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Секреты производства (ноу-хау)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0"/>
          <p:cNvSpPr/>
          <p:nvPr/>
        </p:nvSpPr>
        <p:spPr>
          <a:xfrm>
            <a:off x="4260960" y="5482440"/>
            <a:ext cx="160272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Сообщение в эфир или по кабелю радио – или телепередач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1"/>
          <p:cNvSpPr/>
          <p:nvPr/>
        </p:nvSpPr>
        <p:spPr>
          <a:xfrm>
            <a:off x="6344280" y="5426280"/>
            <a:ext cx="2049120" cy="1027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22"/>
          <p:cNvSpPr/>
          <p:nvPr/>
        </p:nvSpPr>
        <p:spPr>
          <a:xfrm>
            <a:off x="6762960" y="5786640"/>
            <a:ext cx="1337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Изобретения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2"/>
          <p:cNvSpPr/>
          <p:nvPr/>
        </p:nvSpPr>
        <p:spPr>
          <a:xfrm>
            <a:off x="72000" y="72000"/>
            <a:ext cx="9141480" cy="99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3"/>
          <p:cNvSpPr/>
          <p:nvPr/>
        </p:nvSpPr>
        <p:spPr>
          <a:xfrm>
            <a:off x="288000" y="1065240"/>
            <a:ext cx="8205480" cy="106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100080" y="946440"/>
            <a:ext cx="8781480" cy="537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465120" y="946440"/>
            <a:ext cx="8206920" cy="96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100080" y="23040"/>
            <a:ext cx="900504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7"/>
          <p:cNvSpPr/>
          <p:nvPr/>
        </p:nvSpPr>
        <p:spPr>
          <a:xfrm>
            <a:off x="119880" y="6480"/>
            <a:ext cx="8593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Статья 14.6. Запрет на недобросовестную конкуренцию, связанную с созданием смешения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8"/>
          <p:cNvSpPr/>
          <p:nvPr/>
        </p:nvSpPr>
        <p:spPr>
          <a:xfrm>
            <a:off x="249120" y="1367640"/>
            <a:ext cx="792324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 допускается недобросовестная конкуренция путем совершения хозяйствующим субъектом действий (бездействия), способных вызвать смешение с деятельностью хозяйствующего субъекта-конкурента либо с товарами или услугами, вводимыми хозяйствующим субъектом-конкурентом в гражданский оборот на территории Российской Федерации, в том числе: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незаконное использование обозначения, тождественного товарному знаку, фирменному наименованию, коммерческому обозначению, наименованию места происхождения товара хозяйствующего субъекта-конкурента либо сходного с ними до степени смешения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копирование или имитация внешнего вида товара, вводимого в гражданский оборот хозяйствующим субъектом-конкурентом, упаковки такого товара, его этикетки, наименования, цветовой гаммы, фирменного стиля в целом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"/>
          <p:cNvSpPr/>
          <p:nvPr/>
        </p:nvSpPr>
        <p:spPr>
          <a:xfrm>
            <a:off x="72000" y="72000"/>
            <a:ext cx="9141480" cy="99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3"/>
          <p:cNvSpPr/>
          <p:nvPr/>
        </p:nvSpPr>
        <p:spPr>
          <a:xfrm>
            <a:off x="288000" y="1065240"/>
            <a:ext cx="8205480" cy="106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100080" y="946440"/>
            <a:ext cx="8781480" cy="537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465120" y="946440"/>
            <a:ext cx="8206920" cy="96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100080" y="23040"/>
            <a:ext cx="900504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7"/>
          <p:cNvSpPr/>
          <p:nvPr/>
        </p:nvSpPr>
        <p:spPr>
          <a:xfrm>
            <a:off x="465120" y="1196640"/>
            <a:ext cx="777924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Возбуждено дело по заявлению ООО «ДЭУ ЭНЕРТЕК ГРУПП», которое производит отопительные системы и обладает патентом на полезную модель «Устройство для подогрева пола», на действия компании-конкурента (ООО «РТС»).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Заявитель представил данные о производстве и реализации компанией-конкурентом теплогенератора с абсолютно идентичными данной полезной модели характеристиками, что подтверждается результатами независимой экспертизы. По мнению патентообладателя, действия компании-конкурента по реализации данного продукта являются результатом незаконного получения дохода в размере около 1 700 000 рублей.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Рисунок 10" descr=""/>
          <p:cNvPicPr/>
          <p:nvPr/>
        </p:nvPicPr>
        <p:blipFill>
          <a:blip r:embed="rId1"/>
          <a:stretch/>
        </p:blipFill>
        <p:spPr>
          <a:xfrm>
            <a:off x="5334120" y="4590360"/>
            <a:ext cx="3274920" cy="1626840"/>
          </a:xfrm>
          <a:prstGeom prst="rect">
            <a:avLst/>
          </a:prstGeom>
          <a:ln>
            <a:noFill/>
          </a:ln>
        </p:spPr>
      </p:pic>
      <p:sp>
        <p:nvSpPr>
          <p:cNvPr id="179" name="CustomShape 8"/>
          <p:cNvSpPr/>
          <p:nvPr/>
        </p:nvSpPr>
        <p:spPr>
          <a:xfrm>
            <a:off x="100080" y="72000"/>
            <a:ext cx="89359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Дело по признакам нарушения ст.14.5 Закона о защите конкуренции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67640" y="21960"/>
            <a:ext cx="7030440" cy="62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НовОЕ бригада Тутаевских инженеров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3636000" y="1772640"/>
            <a:ext cx="5299200" cy="211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ООО «Новое БТИ» действиями по использованию в наименовании словесного обозначения «БТИ» сходного до степени смешения графически,  фонетически и семантически с фирменным наименованием ФГУП «Рострехинвентаризация - Федеральное БТИ»  нарушило Закон о защите конкуренции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467640" y="1841400"/>
            <a:ext cx="2980800" cy="3085920"/>
          </a:xfrm>
          <a:prstGeom prst="rect">
            <a:avLst/>
          </a:prstGeom>
          <a:ln>
            <a:noFill/>
          </a:ln>
        </p:spPr>
      </p:pic>
      <p:pic>
        <p:nvPicPr>
          <p:cNvPr id="183" name="Рисунок 6" descr=""/>
          <p:cNvPicPr/>
          <p:nvPr/>
        </p:nvPicPr>
        <p:blipFill>
          <a:blip r:embed="rId2"/>
          <a:stretch/>
        </p:blipFill>
        <p:spPr>
          <a:xfrm>
            <a:off x="4263840" y="4509000"/>
            <a:ext cx="3874680" cy="187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79640" y="0"/>
            <a:ext cx="8820000" cy="64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Дело в отношении ООО «Визовый центр-Ярославль»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5295240" y="3285000"/>
            <a:ext cx="3848400" cy="323640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323640" y="1700640"/>
            <a:ext cx="461124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ООО «Визовый центр-Ярославль» действиями по использованию в наименовании словесного обозначения «Визовый центр» сходного до степени смешения графически,  фонетически и семантически с фирменным наименованием ООО «Визовый центр»  нарушило Закон о защите конкуренции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79640" y="0"/>
            <a:ext cx="8820000" cy="64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Дело в отношении ООО «Дом памяти РиКом»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16800" y="1196640"/>
            <a:ext cx="461124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действиях ООО «Дом памяти «РиКом» по использованию в наименовании словесного обозначения «Риком» сходного до степени смешения графически,  фонетически и семантически с фирменным наименованием МУП «Риком» Угличского МР есть признаки нарушения Закона о защите конкуренции.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Рассмотрение дела назначено на 14 ноября 2017 года.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Рисунок 1" descr=""/>
          <p:cNvPicPr/>
          <p:nvPr/>
        </p:nvPicPr>
        <p:blipFill>
          <a:blip r:embed="rId1"/>
          <a:stretch/>
        </p:blipFill>
        <p:spPr>
          <a:xfrm>
            <a:off x="4935240" y="3285000"/>
            <a:ext cx="3563640" cy="267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Application>LibreOffice/5.1.2.2$Windows_x86 LibreOffice_project/d3bf12ecb743fc0d20e0be0c58ca359301eb705f</Application>
  <Words>779</Words>
  <Paragraphs>144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Kozhenkov</dc:creator>
  <dc:description/>
  <dc:language>ru-RU</dc:language>
  <cp:lastModifiedBy>Елена Сергеевна Безрук</cp:lastModifiedBy>
  <dcterms:modified xsi:type="dcterms:W3CDTF">2017-10-26T15:03:38Z</dcterms:modified>
  <cp:revision>20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