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7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media/image9.jpeg" ContentType="image/jpeg"/>
  <Override PartName="/ppt/media/image28.png" ContentType="image/pn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7.png" ContentType="image/png"/>
  <Override PartName="/ppt/media/image11.png" ContentType="image/png"/>
  <Override PartName="/ppt/media/image5.jpeg" ContentType="image/jpeg"/>
  <Override PartName="/ppt/media/image8.jpeg" ContentType="image/jpeg"/>
  <Override PartName="/ppt/media/image6.png" ContentType="image/png"/>
  <Override PartName="/ppt/media/image10.jpeg" ContentType="image/jpeg"/>
  <Override PartName="/ppt/media/image18.jpeg" ContentType="image/jpeg"/>
  <Override PartName="/ppt/media/image12.png" ContentType="image/png"/>
  <Override PartName="/ppt/media/image13.jpeg" ContentType="image/jpeg"/>
  <Override PartName="/ppt/media/image29.png" ContentType="image/png"/>
  <Override PartName="/ppt/media/image14.jpeg" ContentType="image/jpeg"/>
  <Override PartName="/ppt/media/image15.jpeg" ContentType="image/jpeg"/>
  <Override PartName="/ppt/media/image16.png" ContentType="image/png"/>
  <Override PartName="/ppt/media/image17.png" ContentType="image/pn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png" ContentType="image/png"/>
  <Override PartName="/ppt/media/image24.png" ContentType="image/png"/>
  <Override PartName="/ppt/media/image25.jpeg" ContentType="image/jpeg"/>
  <Override PartName="/ppt/media/image26.jpeg" ContentType="image/jpeg"/>
  <Override PartName="/ppt/media/image27.jpeg" ContentType="image/jpeg"/>
  <Override PartName="/ppt/media/image30.png" ContentType="image/png"/>
  <Override PartName="/ppt/media/image31.jpeg" ContentType="image/jpeg"/>
  <Override PartName="/ppt/media/image32.jpeg" ContentType="image/jpeg"/>
  <Override PartName="/ppt/media/image33.jpeg" ContentType="image/jpe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82A3C0DD-9CD3-4F00-8876-7FA4598D403B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3841920" y="9421920"/>
            <a:ext cx="2924640" cy="48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880" rIns="92880" tIns="46440" bIns="46440" anchor="b"/>
          <a:p>
            <a:pPr algn="r">
              <a:lnSpc>
                <a:spcPct val="100000"/>
              </a:lnSpc>
            </a:pPr>
            <a:fld id="{E8922E60-97BD-4364-B77A-587BC1BD5733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677880" y="4710240"/>
            <a:ext cx="5420160" cy="4458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3841920" y="9421920"/>
            <a:ext cx="2924640" cy="48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880" rIns="92880" tIns="46440" bIns="46440" anchor="b"/>
          <a:p>
            <a:pPr algn="r">
              <a:lnSpc>
                <a:spcPct val="100000"/>
              </a:lnSpc>
            </a:pPr>
            <a:fld id="{7DE11F3B-48E6-44B6-B795-83A3DFA9A28C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677880" y="4710240"/>
            <a:ext cx="5420160" cy="4458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3841920" y="9421920"/>
            <a:ext cx="2924640" cy="48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880" rIns="92880" tIns="46440" bIns="46440" anchor="b"/>
          <a:p>
            <a:pPr algn="r">
              <a:lnSpc>
                <a:spcPct val="100000"/>
              </a:lnSpc>
            </a:pPr>
            <a:fld id="{4BCE2F79-8FFE-41E3-993E-7F525E8A5040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677880" y="4710240"/>
            <a:ext cx="5420160" cy="4458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3841920" y="9421920"/>
            <a:ext cx="2924640" cy="48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880" rIns="92880" tIns="46440" bIns="46440" anchor="b"/>
          <a:p>
            <a:pPr algn="r">
              <a:lnSpc>
                <a:spcPct val="100000"/>
              </a:lnSpc>
            </a:pPr>
            <a:fld id="{63CCBADF-BE3F-46DE-BE74-83E6C6B375D9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677880" y="4710240"/>
            <a:ext cx="5420160" cy="4458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3841920" y="9421920"/>
            <a:ext cx="2924640" cy="48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880" rIns="92880" tIns="46440" bIns="46440" anchor="b"/>
          <a:p>
            <a:pPr algn="r">
              <a:lnSpc>
                <a:spcPct val="100000"/>
              </a:lnSpc>
            </a:pPr>
            <a:fld id="{9EBA7871-BFA7-4912-8CB7-9520521C13BB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677880" y="4710240"/>
            <a:ext cx="5420160" cy="4458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3841920" y="9421920"/>
            <a:ext cx="2927520" cy="484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880" rIns="92880" tIns="46440" bIns="46440" anchor="b"/>
          <a:p>
            <a:pPr algn="r">
              <a:lnSpc>
                <a:spcPct val="100000"/>
              </a:lnSpc>
            </a:pPr>
            <a:fld id="{A5B4A8FB-421C-4F66-8132-BB604EE85820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677880" y="4710240"/>
            <a:ext cx="5423040" cy="4461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2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93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8" descr=""/>
          <p:cNvPicPr/>
          <p:nvPr/>
        </p:nvPicPr>
        <p:blipFill>
          <a:blip r:embed="rId3"/>
          <a:stretch/>
        </p:blipFill>
        <p:spPr>
          <a:xfrm>
            <a:off x="0" y="6624720"/>
            <a:ext cx="9140400" cy="256680"/>
          </a:xfrm>
          <a:prstGeom prst="rect">
            <a:avLst/>
          </a:prstGeom>
          <a:ln>
            <a:noFill/>
          </a:ln>
        </p:spPr>
      </p:pic>
      <p:pic>
        <p:nvPicPr>
          <p:cNvPr id="1" name="Picture 9" descr=""/>
          <p:cNvPicPr/>
          <p:nvPr/>
        </p:nvPicPr>
        <p:blipFill>
          <a:blip r:embed="rId4"/>
          <a:stretch/>
        </p:blipFill>
        <p:spPr>
          <a:xfrm>
            <a:off x="0" y="0"/>
            <a:ext cx="9140400" cy="904320"/>
          </a:xfrm>
          <a:prstGeom prst="rect">
            <a:avLst/>
          </a:prstGeom>
          <a:ln>
            <a:noFill/>
          </a:ln>
        </p:spPr>
      </p:pic>
      <p:pic>
        <p:nvPicPr>
          <p:cNvPr id="2" name="Picture 7" descr=""/>
          <p:cNvPicPr/>
          <p:nvPr/>
        </p:nvPicPr>
        <p:blipFill>
          <a:blip r:embed="rId5"/>
          <a:stretch/>
        </p:blipFill>
        <p:spPr>
          <a:xfrm>
            <a:off x="0" y="0"/>
            <a:ext cx="9140400" cy="2634840"/>
          </a:xfrm>
          <a:prstGeom prst="rect">
            <a:avLst/>
          </a:prstGeom>
          <a:ln>
            <a:noFill/>
          </a:ln>
        </p:spPr>
      </p:pic>
      <p:pic>
        <p:nvPicPr>
          <p:cNvPr id="3" name="Picture 8" descr=""/>
          <p:cNvPicPr/>
          <p:nvPr/>
        </p:nvPicPr>
        <p:blipFill>
          <a:blip r:embed="rId6"/>
          <a:stretch/>
        </p:blipFill>
        <p:spPr>
          <a:xfrm>
            <a:off x="0" y="6624720"/>
            <a:ext cx="9140400" cy="25668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8" descr=""/>
          <p:cNvPicPr/>
          <p:nvPr/>
        </p:nvPicPr>
        <p:blipFill>
          <a:blip r:embed="rId3"/>
          <a:stretch/>
        </p:blipFill>
        <p:spPr>
          <a:xfrm>
            <a:off x="0" y="6624720"/>
            <a:ext cx="9140400" cy="256680"/>
          </a:xfrm>
          <a:prstGeom prst="rect">
            <a:avLst/>
          </a:prstGeom>
          <a:ln>
            <a:noFill/>
          </a:ln>
        </p:spPr>
      </p:pic>
      <p:pic>
        <p:nvPicPr>
          <p:cNvPr id="41" name="Picture 9" descr=""/>
          <p:cNvPicPr/>
          <p:nvPr/>
        </p:nvPicPr>
        <p:blipFill>
          <a:blip r:embed="rId4"/>
          <a:stretch/>
        </p:blipFill>
        <p:spPr>
          <a:xfrm>
            <a:off x="0" y="0"/>
            <a:ext cx="9140400" cy="90432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8" descr=""/>
          <p:cNvPicPr/>
          <p:nvPr/>
        </p:nvPicPr>
        <p:blipFill>
          <a:blip r:embed="rId3"/>
          <a:stretch/>
        </p:blipFill>
        <p:spPr>
          <a:xfrm>
            <a:off x="0" y="6624720"/>
            <a:ext cx="9140400" cy="256680"/>
          </a:xfrm>
          <a:prstGeom prst="rect">
            <a:avLst/>
          </a:prstGeom>
          <a:ln>
            <a:noFill/>
          </a:ln>
        </p:spPr>
      </p:pic>
      <p:pic>
        <p:nvPicPr>
          <p:cNvPr id="79" name="Picture 9" descr=""/>
          <p:cNvPicPr/>
          <p:nvPr/>
        </p:nvPicPr>
        <p:blipFill>
          <a:blip r:embed="rId4"/>
          <a:stretch/>
        </p:blipFill>
        <p:spPr>
          <a:xfrm>
            <a:off x="0" y="0"/>
            <a:ext cx="9140400" cy="904320"/>
          </a:xfrm>
          <a:prstGeom prst="rect">
            <a:avLst/>
          </a:prstGeom>
          <a:ln>
            <a:noFill/>
          </a:ln>
        </p:spPr>
      </p:pic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8" descr=""/>
          <p:cNvPicPr/>
          <p:nvPr/>
        </p:nvPicPr>
        <p:blipFill>
          <a:blip r:embed="rId3"/>
          <a:stretch/>
        </p:blipFill>
        <p:spPr>
          <a:xfrm>
            <a:off x="0" y="6624720"/>
            <a:ext cx="9140400" cy="256680"/>
          </a:xfrm>
          <a:prstGeom prst="rect">
            <a:avLst/>
          </a:prstGeom>
          <a:ln>
            <a:noFill/>
          </a:ln>
        </p:spPr>
      </p:pic>
      <p:pic>
        <p:nvPicPr>
          <p:cNvPr id="117" name="Picture 9" descr=""/>
          <p:cNvPicPr/>
          <p:nvPr/>
        </p:nvPicPr>
        <p:blipFill>
          <a:blip r:embed="rId4"/>
          <a:stretch/>
        </p:blipFill>
        <p:spPr>
          <a:xfrm>
            <a:off x="0" y="0"/>
            <a:ext cx="9140400" cy="904320"/>
          </a:xfrm>
          <a:prstGeom prst="rect">
            <a:avLst/>
          </a:prstGeom>
          <a:ln>
            <a:noFill/>
          </a:ln>
        </p:spPr>
      </p:pic>
      <p:pic>
        <p:nvPicPr>
          <p:cNvPr id="118" name="Picture 7" descr=""/>
          <p:cNvPicPr/>
          <p:nvPr/>
        </p:nvPicPr>
        <p:blipFill>
          <a:blip r:embed="rId5"/>
          <a:stretch/>
        </p:blipFill>
        <p:spPr>
          <a:xfrm>
            <a:off x="0" y="0"/>
            <a:ext cx="9140400" cy="2634840"/>
          </a:xfrm>
          <a:prstGeom prst="rect">
            <a:avLst/>
          </a:prstGeom>
          <a:ln>
            <a:noFill/>
          </a:ln>
        </p:spPr>
      </p:pic>
      <p:pic>
        <p:nvPicPr>
          <p:cNvPr id="119" name="Picture 8" descr=""/>
          <p:cNvPicPr/>
          <p:nvPr/>
        </p:nvPicPr>
        <p:blipFill>
          <a:blip r:embed="rId6"/>
          <a:stretch/>
        </p:blipFill>
        <p:spPr>
          <a:xfrm>
            <a:off x="0" y="6624720"/>
            <a:ext cx="9140400" cy="256680"/>
          </a:xfrm>
          <a:prstGeom prst="rect">
            <a:avLst/>
          </a:prstGeom>
          <a:ln>
            <a:noFill/>
          </a:ln>
        </p:spPr>
      </p:pic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8" descr=""/>
          <p:cNvPicPr/>
          <p:nvPr/>
        </p:nvPicPr>
        <p:blipFill>
          <a:blip r:embed="rId3"/>
          <a:stretch/>
        </p:blipFill>
        <p:spPr>
          <a:xfrm>
            <a:off x="0" y="6624720"/>
            <a:ext cx="9140400" cy="256680"/>
          </a:xfrm>
          <a:prstGeom prst="rect">
            <a:avLst/>
          </a:prstGeom>
          <a:ln>
            <a:noFill/>
          </a:ln>
        </p:spPr>
      </p:pic>
      <p:pic>
        <p:nvPicPr>
          <p:cNvPr id="157" name="Picture 9" descr=""/>
          <p:cNvPicPr/>
          <p:nvPr/>
        </p:nvPicPr>
        <p:blipFill>
          <a:blip r:embed="rId4"/>
          <a:stretch/>
        </p:blipFill>
        <p:spPr>
          <a:xfrm>
            <a:off x="0" y="0"/>
            <a:ext cx="9140400" cy="904320"/>
          </a:xfrm>
          <a:prstGeom prst="rect">
            <a:avLst/>
          </a:prstGeom>
          <a:ln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1763640" y="2061000"/>
            <a:ext cx="7376760" cy="71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ru-RU" sz="2000" spc="-1" strike="noStrike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Управление Федеральной антимонопольной службы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2000" spc="-1" strike="noStrike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по Ярославской области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0" y="2997000"/>
            <a:ext cx="9140400" cy="14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1763640" y="3141000"/>
            <a:ext cx="7281360" cy="154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13343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Публичные обсуждения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13343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контрольно-надзорной деятельности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13343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Ярославского УФАС России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3943800" y="5815440"/>
            <a:ext cx="5010840" cy="63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0" lang="ru-RU" sz="1800" spc="-1" strike="noStrike">
                <a:solidFill>
                  <a:srgbClr val="13343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Паутов И.Г.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1800" spc="-1" strike="noStrike">
                <a:solidFill>
                  <a:srgbClr val="13343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Врио руководителя Ярославского УФАС России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1800" spc="-1" strike="noStrike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3" name="Рисунок 124" descr=""/>
          <p:cNvPicPr/>
          <p:nvPr/>
        </p:nvPicPr>
        <p:blipFill>
          <a:blip r:embed="rId1"/>
          <a:stretch/>
        </p:blipFill>
        <p:spPr>
          <a:xfrm>
            <a:off x="205560" y="5400000"/>
            <a:ext cx="2817000" cy="1013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0" y="38160"/>
            <a:ext cx="9138240" cy="60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Основные показатели в динамике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66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Контроль соблюдения антимонопольного законодательства на товарных рынках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2428920" y="4653000"/>
            <a:ext cx="6709320" cy="205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685800" y="1600200"/>
            <a:ext cx="7842960" cy="133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31" name="Table 4"/>
          <p:cNvGraphicFramePr/>
          <p:nvPr/>
        </p:nvGraphicFramePr>
        <p:xfrm>
          <a:off x="52560" y="963720"/>
          <a:ext cx="8892360" cy="5587920"/>
        </p:xfrm>
        <a:graphic>
          <a:graphicData uri="http://schemas.openxmlformats.org/drawingml/2006/table">
            <a:tbl>
              <a:tblPr/>
              <a:tblGrid>
                <a:gridCol w="6711480"/>
                <a:gridCol w="2181240"/>
              </a:tblGrid>
              <a:tr h="693000"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Microsoft YaHei"/>
                        </a:rPr>
                        <a:t>Показатель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Microsoft YaHei"/>
                        </a:rPr>
                        <a:t>9 месяцев 2017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54576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Рассмотрено заявлений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643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0588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Выдано предупреждений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45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5440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Возбуждено дел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34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0164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Вынесено решений и предписаний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31 (14 предписаний)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9336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Вынесено постановлений о наложении штрафа (сумма)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58 (14,965 тыс.руб.)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9300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Взыскано по постановлениям (сумма)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26 (4,660 тыс.руб.)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2200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Обжаловано вынесенных актов (постановления и решения)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51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7924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Оставлено в силе (постановления и решения)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0" y="38160"/>
            <a:ext cx="9138240" cy="60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Основные показатели в динамике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66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Контроль соблюдения антимонопольного законодательства со стороны органов власти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2428920" y="4653000"/>
            <a:ext cx="6709320" cy="205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685800" y="1600200"/>
            <a:ext cx="7842960" cy="133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35" name="Table 4"/>
          <p:cNvGraphicFramePr/>
          <p:nvPr/>
        </p:nvGraphicFramePr>
        <p:xfrm>
          <a:off x="52560" y="963720"/>
          <a:ext cx="8969760" cy="5615640"/>
        </p:xfrm>
        <a:graphic>
          <a:graphicData uri="http://schemas.openxmlformats.org/drawingml/2006/table">
            <a:tbl>
              <a:tblPr/>
              <a:tblGrid>
                <a:gridCol w="6645600"/>
                <a:gridCol w="2324520"/>
              </a:tblGrid>
              <a:tr h="611640"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Microsoft YaHei"/>
                        </a:rPr>
                        <a:t>Показатель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Microsoft YaHei"/>
                        </a:rPr>
                        <a:t>9 месяцев 2017 года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54900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Рассмотрено заявлений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76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3316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Выдано предупреждений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0948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Возбуждено дел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3316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Вынесено решений и предписаний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83088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Вынесено постановлений о наложении штрафа (сумма)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8 (592 тыс.руб.)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83088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Взыскано по постановлениям (сумма)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5 (70 тыс.руб.)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0020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Обжаловано вынесенных актов (постановления и решения)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1760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Оставлено в силе (постановления и решения)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0" y="38160"/>
            <a:ext cx="9138240" cy="60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Основные показатели в динамике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66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Контроль соблюдения Закона о рекламе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2428920" y="4653000"/>
            <a:ext cx="6709320" cy="205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685800" y="1600200"/>
            <a:ext cx="7842960" cy="133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39" name="Table 4"/>
          <p:cNvGraphicFramePr/>
          <p:nvPr/>
        </p:nvGraphicFramePr>
        <p:xfrm>
          <a:off x="52920" y="964080"/>
          <a:ext cx="8991360" cy="5515560"/>
        </p:xfrm>
        <a:graphic>
          <a:graphicData uri="http://schemas.openxmlformats.org/drawingml/2006/table">
            <a:tbl>
              <a:tblPr/>
              <a:tblGrid>
                <a:gridCol w="6372000"/>
                <a:gridCol w="2619720"/>
              </a:tblGrid>
              <a:tr h="629640"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Microsoft YaHei"/>
                        </a:rPr>
                        <a:t>Показатель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Microsoft YaHei"/>
                        </a:rPr>
                        <a:t>9 месяцев 2017 года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60336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Рассмотрено заявлений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141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6960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Выдано предупреждений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22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1272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Возбуждено дел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56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2244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Вынесено решений и предписаний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54 (51 предписание)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3216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Вынесено постановлений о наложении штрафа ( сумма)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22 (983 тыс.руб.)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0372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Взыскано по постановлениям (сумма)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28 (568 тыс.руб.)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9968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Обжаловано вынесенных актов (постановления и решения)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4260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Оставлено в силе (постановления и решения)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0" y="38160"/>
            <a:ext cx="9138240" cy="60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Основные показатели в динамике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66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Рассмотрение жалоб по ст.18.1 Закона о защите конкуренции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2428920" y="4653000"/>
            <a:ext cx="6709320" cy="205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685800" y="1600200"/>
            <a:ext cx="7842960" cy="133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43" name="Table 4"/>
          <p:cNvGraphicFramePr/>
          <p:nvPr/>
        </p:nvGraphicFramePr>
        <p:xfrm>
          <a:off x="0" y="1124640"/>
          <a:ext cx="9000360" cy="5400000"/>
        </p:xfrm>
        <a:graphic>
          <a:graphicData uri="http://schemas.openxmlformats.org/drawingml/2006/table">
            <a:tbl>
              <a:tblPr/>
              <a:tblGrid>
                <a:gridCol w="6786360"/>
                <a:gridCol w="2214360"/>
              </a:tblGrid>
              <a:tr h="855720"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Показатель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9 месяцев 2017 года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41580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Рассмотрено жалоб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74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91008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Признано обоснованными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84600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Вынесено предписаний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82044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Вынесено постановлений о наложении штрафа (сумма)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31 (1,482 тыс.руб.)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7932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Обжаловано вынесенных актов (постановления и решения)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87300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Оставлено в силе (постановления и решения)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0" y="38160"/>
            <a:ext cx="9138240" cy="57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Основные показатели в динамике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71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Контроль соблюдения законодательства в сфере  о контрактной системе в сфере закупок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7047000" y="6580080"/>
            <a:ext cx="2127600" cy="29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r">
              <a:lnSpc>
                <a:spcPct val="100000"/>
              </a:lnSpc>
            </a:pPr>
            <a:fld id="{C7A6A9A6-2CEA-4162-B728-FFB932262DE7}" type="slidenum">
              <a:rPr b="1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2428920" y="4653000"/>
            <a:ext cx="6709320" cy="205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4"/>
          <p:cNvSpPr/>
          <p:nvPr/>
        </p:nvSpPr>
        <p:spPr>
          <a:xfrm>
            <a:off x="685800" y="1600200"/>
            <a:ext cx="7842960" cy="133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48" name="Table 5"/>
          <p:cNvGraphicFramePr/>
          <p:nvPr/>
        </p:nvGraphicFramePr>
        <p:xfrm>
          <a:off x="0" y="671760"/>
          <a:ext cx="9138960" cy="6090120"/>
        </p:xfrm>
        <a:graphic>
          <a:graphicData uri="http://schemas.openxmlformats.org/drawingml/2006/table">
            <a:tbl>
              <a:tblPr/>
              <a:tblGrid>
                <a:gridCol w="6561000"/>
                <a:gridCol w="2578320"/>
              </a:tblGrid>
              <a:tr h="391320">
                <a:tc>
                  <a:txBody>
                    <a:bodyPr lIns="90000" rIns="90000"/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Показатель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9 месяцев 2017 года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425880">
                <a:tc>
                  <a:txBody>
                    <a:bodyPr lIns="90000" rIns="90000"/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Поступило жалоб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276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25880">
                <a:tc>
                  <a:txBody>
                    <a:bodyPr lIns="90000" rIns="90000"/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Выявлено заказов (закупок) с нарушениями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151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51160">
                <a:tc>
                  <a:txBody>
                    <a:bodyPr lIns="90000" rIns="90000"/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Выявлено нарушений при размещении заказов (проведении закупок) по результатам рассмотрения жалоб и проведения проверок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470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952920">
                <a:tc>
                  <a:txBody>
                    <a:bodyPr lIns="90000" rIns="90000"/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Выдано предписаний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Кол-во исполненных предписаний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предписаний в стадии исполнения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105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98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92280">
                <a:tc>
                  <a:txBody>
                    <a:bodyPr lIns="90000" rIns="90000"/>
                    <a:p>
                      <a:pPr>
                        <a:lnSpc>
                          <a:spcPct val="76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Выдано постановлений о применении мер административной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Отменено соответствующих постановлений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159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952920">
                <a:tc>
                  <a:txBody>
                    <a:bodyPr lIns="90000" rIns="90000"/>
                    <a:p>
                      <a:pPr>
                        <a:lnSpc>
                          <a:spcPct val="76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Сумма подлежащих к взысканию штрафных санкций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Сумма уплаченных штрафных санкций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1,666 тыс.руб.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1,010 тыс.руб.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92280">
                <a:tc>
                  <a:txBody>
                    <a:bodyPr lIns="90000" rIns="90000"/>
                    <a:p>
                      <a:pPr>
                        <a:lnSpc>
                          <a:spcPct val="76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Поступило обращений о включении в РНП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Включено в РНП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61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1005840">
                <a:tc>
                  <a:txBody>
                    <a:bodyPr lIns="90000" rIns="90000"/>
                    <a:p>
                      <a:pPr>
                        <a:lnSpc>
                          <a:spcPct val="76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Принято комиссионных решений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Обжаловано в суд комиссионных решений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Отменено решений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354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0" y="72000"/>
            <a:ext cx="906912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600" spc="-1" strike="noStrike">
                <a:solidFill>
                  <a:srgbClr val="13343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Программа публичных обсуждений 30 августа 2017 года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360000" y="1296000"/>
            <a:ext cx="8277120" cy="85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3"/>
          <p:cNvSpPr/>
          <p:nvPr/>
        </p:nvSpPr>
        <p:spPr>
          <a:xfrm>
            <a:off x="360000" y="2880000"/>
            <a:ext cx="8277120" cy="111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52" name="Table 4"/>
          <p:cNvGraphicFramePr/>
          <p:nvPr/>
        </p:nvGraphicFramePr>
        <p:xfrm>
          <a:off x="360" y="1046520"/>
          <a:ext cx="9068760" cy="5221440"/>
        </p:xfrm>
        <a:graphic>
          <a:graphicData uri="http://schemas.openxmlformats.org/drawingml/2006/table">
            <a:tbl>
              <a:tblPr/>
              <a:tblGrid>
                <a:gridCol w="1804680"/>
                <a:gridCol w="3762360"/>
                <a:gridCol w="3502080"/>
              </a:tblGrid>
              <a:tr h="438840"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13343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Время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13343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Тема доклада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13343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Спикер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2040120"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d0d0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10.00-10.20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d0d0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О реформе контрольно-надзорной деятельности, о сферах контроля антимонопольного органа. Итоги работы Управления за 9 месяцев 2017 года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d0d0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Паутов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d0d0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Иван Геннадьевич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d0d0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-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d0d0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Врио руководителя Ярославского УФАС России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742840"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d0d0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10.20-10.55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d0d0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Злоупотребление доминирующим положением в сферах тепло- и водоснабжения. Разграничение ст.9.21 и 14.31 КоАП РФ.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d0d0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Определение размера убытков, причиненных в результате нарушения антимонопольного законодательства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d0d0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Матяшевская Марьяна Игоревна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d0d0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-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d0d0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Заместитель руководителя Ярославского УФАС России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0" y="72000"/>
            <a:ext cx="906912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600" spc="-1" strike="noStrike">
                <a:solidFill>
                  <a:srgbClr val="13343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Программа публичных обсуждений 30 августа 2017 года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360000" y="1296000"/>
            <a:ext cx="8277120" cy="85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3"/>
          <p:cNvSpPr/>
          <p:nvPr/>
        </p:nvSpPr>
        <p:spPr>
          <a:xfrm>
            <a:off x="360000" y="2880000"/>
            <a:ext cx="8277120" cy="111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56" name="Table 4"/>
          <p:cNvGraphicFramePr/>
          <p:nvPr/>
        </p:nvGraphicFramePr>
        <p:xfrm>
          <a:off x="43560" y="973800"/>
          <a:ext cx="8934480" cy="5495760"/>
        </p:xfrm>
        <a:graphic>
          <a:graphicData uri="http://schemas.openxmlformats.org/drawingml/2006/table">
            <a:tbl>
              <a:tblPr/>
              <a:tblGrid>
                <a:gridCol w="1936080"/>
                <a:gridCol w="3709080"/>
                <a:gridCol w="3289680"/>
              </a:tblGrid>
              <a:tr h="592920"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13343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Время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13343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Тема доклада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13343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Спикер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1647000"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d0d0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10.55-11.30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d0d0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Злоупотребление доминирующим положением в сфере электроэнергетики. Практика УФАС. Безучетное потребление. Нарушение ст.9.21 КоАП РФ в электроэнергетике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4920" marR="34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d0d0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Шушкова Анна Сергеевна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d0d0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-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d0d0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Начальник отдела антимонопольного контроля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4920" marR="34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1764000"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d0d0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11.30-11.50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d0d0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Практика и проблемы пресечения нарушений антимонопольного законодательства со стороны органов государственной власти и местного самоуправления Ярославской области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4920" marR="34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d0d0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Гудкевич Елена Владимировна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d0d0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-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d0d0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Начальник отдела контроля органов власти и рекламе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4920" marR="34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1492200"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11.50-13.00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DejaVu Sans"/>
                        </a:rPr>
                        <a:t>Вопрос-ответ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4920" marR="34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34920" marR="349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006560" y="1628640"/>
            <a:ext cx="734256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13343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СПАСИБО ЗА ВНИМАНИЕ!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13343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8" name="Picture 2" descr=""/>
          <p:cNvPicPr/>
          <p:nvPr/>
        </p:nvPicPr>
        <p:blipFill>
          <a:blip r:embed="rId1"/>
          <a:stretch/>
        </p:blipFill>
        <p:spPr>
          <a:xfrm>
            <a:off x="2448000" y="3384000"/>
            <a:ext cx="773280" cy="790920"/>
          </a:xfrm>
          <a:prstGeom prst="rect">
            <a:avLst/>
          </a:prstGeom>
          <a:ln>
            <a:noFill/>
          </a:ln>
        </p:spPr>
      </p:pic>
      <p:sp>
        <p:nvSpPr>
          <p:cNvPr id="259" name="CustomShape 2"/>
          <p:cNvSpPr/>
          <p:nvPr/>
        </p:nvSpPr>
        <p:spPr>
          <a:xfrm>
            <a:off x="3168720" y="3527280"/>
            <a:ext cx="4854960" cy="57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13343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www.yaroslavl.fas.gov.ru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3271680" y="3621240"/>
            <a:ext cx="4854960" cy="749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4"/>
          <p:cNvSpPr/>
          <p:nvPr/>
        </p:nvSpPr>
        <p:spPr>
          <a:xfrm>
            <a:off x="3271680" y="4649760"/>
            <a:ext cx="5077440" cy="54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0" y="0"/>
            <a:ext cx="360" cy="36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2"/>
          <p:cNvSpPr/>
          <p:nvPr/>
        </p:nvSpPr>
        <p:spPr>
          <a:xfrm>
            <a:off x="72000" y="72000"/>
            <a:ext cx="9141120" cy="99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13343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Реформа контрольно-надзорной деятельности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288000" y="1270080"/>
            <a:ext cx="8205120" cy="85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100080" y="946440"/>
            <a:ext cx="8781120" cy="537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13343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ФАС России является одним из 12 контрольно-надзорных органов-участников программы «Реформа контрольной и надзорной деятельности», утвержденной 21 декабря 2016 года президиумом Совета при Президенте Российской Федерации по стратегическому развитию и приоритетным проектам.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13343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Срок реализации - до 2025 года.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13343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Сайт программы: http://контроль-надзор.рф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72000" y="0"/>
            <a:ext cx="9141120" cy="99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13343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Реформа контрольно-надзорной деятельности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71640" y="1613520"/>
            <a:ext cx="2706480" cy="365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Включает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8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проектов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2779200" y="1613520"/>
            <a:ext cx="2850120" cy="426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Реализуется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контрольно-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надзорными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органами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4"/>
          <p:cNvSpPr/>
          <p:nvPr/>
        </p:nvSpPr>
        <p:spPr>
          <a:xfrm>
            <a:off x="5699520" y="1613520"/>
            <a:ext cx="3513600" cy="383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Участвуют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7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министерств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2617560" y="32760"/>
            <a:ext cx="5323680" cy="99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13343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Участники программы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251640" y="980640"/>
            <a:ext cx="8349120" cy="554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3"/>
          <p:cNvSpPr/>
          <p:nvPr/>
        </p:nvSpPr>
        <p:spPr>
          <a:xfrm>
            <a:off x="392760" y="3678480"/>
            <a:ext cx="8066880" cy="253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Соисполнители: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Агентство стратегических инициатив по продвижению новых проектов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Общественные объединения предпринимателей: ОПОРА России, Деловая Россия, РСПП, ТПП РФ, отраслевые объединения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Аналитический центр при Правительстве РФ – проектный офис (координация программы)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Генеральная прокуратура Российской Федерации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4"/>
          <p:cNvSpPr/>
          <p:nvPr/>
        </p:nvSpPr>
        <p:spPr>
          <a:xfrm>
            <a:off x="225000" y="1490400"/>
            <a:ext cx="2759760" cy="22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МВД России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МЧС России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ФАС России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ФНС России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5"/>
          <p:cNvSpPr/>
          <p:nvPr/>
        </p:nvSpPr>
        <p:spPr>
          <a:xfrm>
            <a:off x="2617560" y="1490400"/>
            <a:ext cx="3246480" cy="210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Россельхознадзор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Роспотребнадзор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Росздравнадзор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Росприроднадзор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6"/>
          <p:cNvSpPr/>
          <p:nvPr/>
        </p:nvSpPr>
        <p:spPr>
          <a:xfrm>
            <a:off x="5864760" y="1610280"/>
            <a:ext cx="3085560" cy="207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Ространснадзор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Роструд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Ростехнадзор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ФТС России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143280" y="932400"/>
            <a:ext cx="8820720" cy="559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Проекты программы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01 Внедрение риск-ориентированного подхода при осуществлении контрольно-надзорной деятельности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02 Внедрение системы оценки результативности и эффективности контрольно-надзорной деятельности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03 Внедрение системы комплексной профилактики нарушений обязательных требований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04 Систематизация, сокращение количества и актуализация обязательных требований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05 Внедрение эффективных механизмов кадровой политики в деятельности контрольно-надзорных органов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06 Внедрение системы предупреждения и профилактики коррупционных проявлений в контрольно-надзорной деятельности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07 Автоматизация контрольно-надзорной деятельности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08 Повышение качества реализации контрольно-надзорных полномочий на региональном и муниципальном уровнях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496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2"/>
          <p:cNvSpPr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22400" cy="496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2520000" y="144000"/>
            <a:ext cx="6333120" cy="172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13343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Публичные обсуждения деятельности антимонопольного органа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432000" y="2574720"/>
            <a:ext cx="8226360" cy="397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13343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Новый формат освещения результатов деятельности Управления и разъяснения содержания обязательных требований – публичные обсуждения.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13343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13343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Такие мероприятия направлены на повышение уровня информированности заказчиков, органов государственной власти и органов местного самоуправления, предпринимательского сообщества о требованиях действующего законодательства, открытости органов власти.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2304000" y="221040"/>
            <a:ext cx="6551640" cy="138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Ярославское УФАС России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914760" y="2761200"/>
            <a:ext cx="8228520" cy="281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Итоги работы за 9 месяцев 2017 года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2449</TotalTime>
  <Application>LibreOffice/5.1.2.2$Windows_x86 LibreOffice_project/d3bf12ecb743fc0d20e0be0c58ca359301eb705f</Application>
  <Words>879</Words>
  <Paragraphs>288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2014-09-15T17:52:41Z</dcterms:created>
  <dc:creator>Triumph Sparville</dc:creator>
  <dc:description/>
  <dc:language>ru-RU</dc:language>
  <cp:lastModifiedBy>Елена Сергеевна Безрук</cp:lastModifiedBy>
  <cp:lastPrinted>2017-11-30T09:09:43Z</cp:lastPrinted>
  <dcterms:modified xsi:type="dcterms:W3CDTF">2017-11-30T09:10:36Z</dcterms:modified>
  <cp:revision>142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17</vt:i4>
  </property>
</Properties>
</file>