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1" r:id="rId2"/>
  </p:sldMasterIdLst>
  <p:notesMasterIdLst>
    <p:notesMasterId r:id="rId23"/>
  </p:notesMasterIdLst>
  <p:sldIdLst>
    <p:sldId id="273" r:id="rId3"/>
    <p:sldId id="260" r:id="rId4"/>
    <p:sldId id="306" r:id="rId5"/>
    <p:sldId id="307" r:id="rId6"/>
    <p:sldId id="303" r:id="rId7"/>
    <p:sldId id="304" r:id="rId8"/>
    <p:sldId id="305" r:id="rId9"/>
    <p:sldId id="309" r:id="rId10"/>
    <p:sldId id="310" r:id="rId11"/>
    <p:sldId id="311" r:id="rId12"/>
    <p:sldId id="275" r:id="rId13"/>
    <p:sldId id="279" r:id="rId14"/>
    <p:sldId id="298" r:id="rId15"/>
    <p:sldId id="300" r:id="rId16"/>
    <p:sldId id="312" r:id="rId17"/>
    <p:sldId id="313" r:id="rId18"/>
    <p:sldId id="301" r:id="rId19"/>
    <p:sldId id="314" r:id="rId20"/>
    <p:sldId id="315" r:id="rId21"/>
    <p:sldId id="302" r:id="rId22"/>
  </p:sldIdLst>
  <p:sldSz cx="9144000" cy="6858000" type="screen4x3"/>
  <p:notesSz cx="6781800" cy="99187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9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713" autoAdjust="0"/>
    <p:restoredTop sz="94676" autoAdjust="0"/>
  </p:normalViewPr>
  <p:slideViewPr>
    <p:cSldViewPr>
      <p:cViewPr varScale="1">
        <p:scale>
          <a:sx n="87" d="100"/>
          <a:sy n="87" d="100"/>
        </p:scale>
        <p:origin x="-972" y="-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theme" Target="theme/theme1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PlaceHolder 1"/>
          <p:cNvSpPr>
            <a:spLocks noGrp="1"/>
          </p:cNvSpPr>
          <p:nvPr>
            <p:ph type="body"/>
          </p:nvPr>
        </p:nvSpPr>
        <p:spPr>
          <a:xfrm>
            <a:off x="756000" y="5078520"/>
            <a:ext cx="6047640" cy="4811040"/>
          </a:xfrm>
          <a:prstGeom prst="rect">
            <a:avLst/>
          </a:prstGeom>
        </p:spPr>
        <p:txBody>
          <a:bodyPr lIns="0" tIns="0" rIns="0" bIns="0"/>
          <a:lstStyle/>
          <a:p>
            <a:r>
              <a:rPr lang="ru-RU" sz="2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Для правки формата примечаний щёлкните мышью</a:t>
            </a:r>
          </a:p>
        </p:txBody>
      </p:sp>
      <p:sp>
        <p:nvSpPr>
          <p:cNvPr id="115" name="PlaceHolder 2"/>
          <p:cNvSpPr>
            <a:spLocks noGrp="1"/>
          </p:cNvSpPr>
          <p:nvPr>
            <p:ph type="hdr"/>
          </p:nvPr>
        </p:nvSpPr>
        <p:spPr>
          <a:xfrm>
            <a:off x="0" y="0"/>
            <a:ext cx="3280680" cy="534240"/>
          </a:xfrm>
          <a:prstGeom prst="rect">
            <a:avLst/>
          </a:prstGeom>
        </p:spPr>
        <p:txBody>
          <a:bodyPr lIns="0" tIns="0" rIns="0" bIns="0"/>
          <a:lstStyle/>
          <a:p>
            <a:r>
              <a:rPr lang="ru-RU" sz="1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&lt;заголовок&gt;</a:t>
            </a:r>
          </a:p>
        </p:txBody>
      </p:sp>
      <p:sp>
        <p:nvSpPr>
          <p:cNvPr id="116" name="PlaceHolder 3"/>
          <p:cNvSpPr>
            <a:spLocks noGrp="1"/>
          </p:cNvSpPr>
          <p:nvPr>
            <p:ph type="dt"/>
          </p:nvPr>
        </p:nvSpPr>
        <p:spPr>
          <a:xfrm>
            <a:off x="4278960" y="0"/>
            <a:ext cx="3280680" cy="534240"/>
          </a:xfrm>
          <a:prstGeom prst="rect">
            <a:avLst/>
          </a:prstGeom>
        </p:spPr>
        <p:txBody>
          <a:bodyPr lIns="0" tIns="0" rIns="0" bIns="0"/>
          <a:lstStyle/>
          <a:p>
            <a:pPr algn="r"/>
            <a:r>
              <a:rPr lang="ru-RU" sz="1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&lt;дата/время&gt;</a:t>
            </a:r>
          </a:p>
        </p:txBody>
      </p:sp>
      <p:sp>
        <p:nvSpPr>
          <p:cNvPr id="117" name="PlaceHolder 4"/>
          <p:cNvSpPr>
            <a:spLocks noGrp="1"/>
          </p:cNvSpPr>
          <p:nvPr>
            <p:ph type="ftr"/>
          </p:nvPr>
        </p:nvSpPr>
        <p:spPr>
          <a:xfrm>
            <a:off x="0" y="10157400"/>
            <a:ext cx="3280680" cy="534240"/>
          </a:xfrm>
          <a:prstGeom prst="rect">
            <a:avLst/>
          </a:prstGeom>
        </p:spPr>
        <p:txBody>
          <a:bodyPr lIns="0" tIns="0" rIns="0" bIns="0" anchor="b"/>
          <a:lstStyle/>
          <a:p>
            <a:r>
              <a:rPr lang="ru-RU" sz="1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&lt;нижний колонтитул&gt;</a:t>
            </a:r>
          </a:p>
        </p:txBody>
      </p:sp>
      <p:sp>
        <p:nvSpPr>
          <p:cNvPr id="118" name="PlaceHolder 5"/>
          <p:cNvSpPr>
            <a:spLocks noGrp="1"/>
          </p:cNvSpPr>
          <p:nvPr>
            <p:ph type="sldNum"/>
          </p:nvPr>
        </p:nvSpPr>
        <p:spPr>
          <a:xfrm>
            <a:off x="4278960" y="10157400"/>
            <a:ext cx="3280680" cy="534240"/>
          </a:xfrm>
          <a:prstGeom prst="rect">
            <a:avLst/>
          </a:prstGeom>
        </p:spPr>
        <p:txBody>
          <a:bodyPr lIns="0" tIns="0" rIns="0" bIns="0" anchor="b"/>
          <a:lstStyle/>
          <a:p>
            <a:pPr algn="r"/>
            <a:fld id="{A91D2F62-C0CC-4664-8CFD-F45756C944BE}" type="slidenum">
              <a:rPr lang="ru-RU" sz="1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‹#›</a:t>
            </a:fld>
            <a:endParaRPr lang="ru-RU" sz="1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19917026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CustomShape 1"/>
          <p:cNvSpPr/>
          <p:nvPr/>
        </p:nvSpPr>
        <p:spPr>
          <a:xfrm>
            <a:off x="3841920" y="9421920"/>
            <a:ext cx="2926800" cy="48348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2880" tIns="46440" rIns="92880" bIns="46440" anchor="b"/>
          <a:lstStyle/>
          <a:p>
            <a:pPr algn="r">
              <a:lnSpc>
                <a:spcPct val="100000"/>
              </a:lnSpc>
            </a:pPr>
            <a:fld id="{BB72E690-0D75-4F2B-8C82-2A089551B535}" type="slidenum">
              <a:rPr lang="ru-RU" sz="12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Arial"/>
              </a:rPr>
              <a:t>1</a:t>
            </a:fld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56" name="CustomShape 2"/>
          <p:cNvSpPr/>
          <p:nvPr/>
        </p:nvSpPr>
        <p:spPr>
          <a:xfrm>
            <a:off x="677880" y="4710240"/>
            <a:ext cx="5422320" cy="446040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11225" y="744538"/>
            <a:ext cx="4959350" cy="371951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algn="r"/>
            <a:fld id="{A91D2F62-C0CC-4664-8CFD-F45756C944BE}" type="slidenum">
              <a:rPr lang="ru-RU" sz="1400" b="0" strike="noStrike" spc="-1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3</a:t>
            </a:fld>
            <a:endParaRPr lang="ru-RU" sz="1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63576724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11225" y="744538"/>
            <a:ext cx="4959350" cy="371951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algn="r"/>
            <a:fld id="{A91D2F62-C0CC-4664-8CFD-F45756C944BE}" type="slidenum">
              <a:rPr lang="ru-RU" sz="1400" b="0" strike="noStrike" spc="-1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4</a:t>
            </a:fld>
            <a:endParaRPr lang="ru-RU" sz="1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63576724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ru-RU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6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ru-R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7" name="PlaceHolder 3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ru-R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ru-RU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9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ru-R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0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ru-R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1" name="PlaceHolder 4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ru-R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2" name="PlaceHolder 5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ru-R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ru-RU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4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 lang="ru-R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5" name="PlaceHolder 3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 lang="ru-R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36" name="Рисунок 35"/>
          <p:cNvPicPr/>
          <p:nvPr/>
        </p:nvPicPr>
        <p:blipFill>
          <a:blip r:embed="rId2"/>
          <a:stretch/>
        </p:blipFill>
        <p:spPr>
          <a:xfrm>
            <a:off x="2079000" y="1604520"/>
            <a:ext cx="4984920" cy="3977280"/>
          </a:xfrm>
          <a:prstGeom prst="rect">
            <a:avLst/>
          </a:prstGeom>
          <a:ln>
            <a:noFill/>
          </a:ln>
        </p:spPr>
      </p:pic>
      <p:pic>
        <p:nvPicPr>
          <p:cNvPr id="37" name="Рисунок 36"/>
          <p:cNvPicPr/>
          <p:nvPr/>
        </p:nvPicPr>
        <p:blipFill>
          <a:blip r:embed="rId2"/>
          <a:stretch/>
        </p:blipFill>
        <p:spPr>
          <a:xfrm>
            <a:off x="2079000" y="1604520"/>
            <a:ext cx="4984920" cy="397728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ru-RU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3" name="PlaceHolder 2"/>
          <p:cNvSpPr>
            <a:spLocks noGrp="1"/>
          </p:cNvSpPr>
          <p:nvPr>
            <p:ph type="subTitle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ru-R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ru-RU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5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 lang="ru-R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ru-RU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7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 lang="ru-R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8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 lang="ru-R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ru-RU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PlaceHolder 1"/>
          <p:cNvSpPr>
            <a:spLocks noGrp="1"/>
          </p:cNvSpPr>
          <p:nvPr>
            <p:ph type="subTitle"/>
          </p:nvPr>
        </p:nvSpPr>
        <p:spPr>
          <a:xfrm>
            <a:off x="457200" y="273600"/>
            <a:ext cx="8229240" cy="530784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ru-R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ru-RU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2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ru-R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3" name="PlaceHolder 3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ru-R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4" name="PlaceHolder 4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 lang="ru-R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ru-RU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" name="PlaceHolder 2"/>
          <p:cNvSpPr>
            <a:spLocks noGrp="1"/>
          </p:cNvSpPr>
          <p:nvPr>
            <p:ph type="subTitle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ru-R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ru-RU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6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 lang="ru-R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7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ru-R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8" name="PlaceHolder 4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ru-R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ru-RU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60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ru-R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61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ru-R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62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ru-R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ru-RU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64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ru-R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65" name="PlaceHolder 3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ru-R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ru-RU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67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ru-R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68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ru-R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69" name="PlaceHolder 4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ru-R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70" name="PlaceHolder 5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ru-R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ru-RU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72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 lang="ru-R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73" name="PlaceHolder 3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 lang="ru-R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74" name="Рисунок 73"/>
          <p:cNvPicPr/>
          <p:nvPr/>
        </p:nvPicPr>
        <p:blipFill>
          <a:blip r:embed="rId2"/>
          <a:stretch/>
        </p:blipFill>
        <p:spPr>
          <a:xfrm>
            <a:off x="2079000" y="1604520"/>
            <a:ext cx="4984920" cy="3977280"/>
          </a:xfrm>
          <a:prstGeom prst="rect">
            <a:avLst/>
          </a:prstGeom>
          <a:ln>
            <a:noFill/>
          </a:ln>
        </p:spPr>
      </p:pic>
      <p:pic>
        <p:nvPicPr>
          <p:cNvPr id="75" name="Рисунок 74"/>
          <p:cNvPicPr/>
          <p:nvPr/>
        </p:nvPicPr>
        <p:blipFill>
          <a:blip r:embed="rId2"/>
          <a:stretch/>
        </p:blipFill>
        <p:spPr>
          <a:xfrm>
            <a:off x="2079000" y="1604520"/>
            <a:ext cx="4984920" cy="397728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ru-RU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7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 lang="ru-R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ru-RU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9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 lang="ru-R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0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 lang="ru-R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ru-RU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laceHolder 1"/>
          <p:cNvSpPr>
            <a:spLocks noGrp="1"/>
          </p:cNvSpPr>
          <p:nvPr>
            <p:ph type="subTitle"/>
          </p:nvPr>
        </p:nvSpPr>
        <p:spPr>
          <a:xfrm>
            <a:off x="457200" y="273600"/>
            <a:ext cx="8229240" cy="530784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ru-R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ru-RU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4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ru-R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5" name="PlaceHolder 3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ru-R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6" name="PlaceHolder 4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 lang="ru-R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ru-RU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8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 lang="ru-R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9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ru-R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0" name="PlaceHolder 4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ru-R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ru-RU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2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ru-R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3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ru-R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4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ru-R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5" Type="http://schemas.openxmlformats.org/officeDocument/2006/relationships/image" Target="../media/image2.jpeg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8"/>
          <p:cNvPicPr/>
          <p:nvPr/>
        </p:nvPicPr>
        <p:blipFill>
          <a:blip r:embed="rId14"/>
          <a:stretch/>
        </p:blipFill>
        <p:spPr>
          <a:xfrm>
            <a:off x="0" y="0"/>
            <a:ext cx="9140400" cy="2634840"/>
          </a:xfrm>
          <a:prstGeom prst="rect">
            <a:avLst/>
          </a:prstGeom>
          <a:ln>
            <a:noFill/>
          </a:ln>
        </p:spPr>
      </p:pic>
      <p:pic>
        <p:nvPicPr>
          <p:cNvPr id="5" name="Рисунок 39"/>
          <p:cNvPicPr/>
          <p:nvPr/>
        </p:nvPicPr>
        <p:blipFill>
          <a:blip r:embed="rId15"/>
          <a:stretch/>
        </p:blipFill>
        <p:spPr>
          <a:xfrm>
            <a:off x="0" y="6624720"/>
            <a:ext cx="9140400" cy="256680"/>
          </a:xfrm>
          <a:prstGeom prst="rect">
            <a:avLst/>
          </a:prstGeom>
          <a:ln>
            <a:noFill/>
          </a:ln>
        </p:spPr>
      </p:pic>
      <p:sp>
        <p:nvSpPr>
          <p:cNvPr id="2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r>
              <a:rPr lang="ru-RU" sz="4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Для правки текста заголовка щёлкните мышью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/>
          <a:lstStyle/>
          <a:p>
            <a:pPr marL="432000" indent="-324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32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Для правки структуры щёлкните мышью</a:t>
            </a:r>
          </a:p>
          <a:p>
            <a:pPr marL="864000" lvl="1" indent="-324000"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2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Второй уровень структуры</a:t>
            </a:r>
          </a:p>
          <a:p>
            <a:pPr marL="1296000" lvl="2" indent="-288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Третий уровень структуры</a:t>
            </a:r>
          </a:p>
          <a:p>
            <a:pPr marL="1728000" lvl="3" indent="-216000"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2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Четвёртый уровень структуры</a:t>
            </a:r>
          </a:p>
          <a:p>
            <a:pPr marL="2160000" lvl="4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Пятый уровень структуры</a:t>
            </a:r>
          </a:p>
          <a:p>
            <a:pPr marL="2592000" lvl="5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Шестой уровень структуры</a:t>
            </a:r>
          </a:p>
          <a:p>
            <a:pPr marL="3024000" lvl="6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Седьмой уровень структуры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/>
    <p:bodyStyle/>
    <p:otherStyle/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Рисунок 38"/>
          <p:cNvPicPr/>
          <p:nvPr/>
        </p:nvPicPr>
        <p:blipFill>
          <a:blip r:embed="rId14"/>
          <a:stretch/>
        </p:blipFill>
        <p:spPr>
          <a:xfrm>
            <a:off x="0" y="0"/>
            <a:ext cx="9140400" cy="2634840"/>
          </a:xfrm>
          <a:prstGeom prst="rect">
            <a:avLst/>
          </a:prstGeom>
          <a:ln>
            <a:noFill/>
          </a:ln>
        </p:spPr>
      </p:pic>
      <p:pic>
        <p:nvPicPr>
          <p:cNvPr id="39" name="Рисунок 39"/>
          <p:cNvPicPr/>
          <p:nvPr/>
        </p:nvPicPr>
        <p:blipFill>
          <a:blip r:embed="rId15"/>
          <a:stretch/>
        </p:blipFill>
        <p:spPr>
          <a:xfrm>
            <a:off x="0" y="6624720"/>
            <a:ext cx="9140400" cy="256680"/>
          </a:xfrm>
          <a:prstGeom prst="rect">
            <a:avLst/>
          </a:prstGeom>
          <a:ln>
            <a:noFill/>
          </a:ln>
        </p:spPr>
      </p:pic>
      <p:sp>
        <p:nvSpPr>
          <p:cNvPr id="40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r>
              <a:rPr lang="ru-RU" sz="4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Для правки текста заголовка щёлкните мышью</a:t>
            </a:r>
          </a:p>
        </p:txBody>
      </p:sp>
      <p:sp>
        <p:nvSpPr>
          <p:cNvPr id="41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/>
          <a:lstStyle/>
          <a:p>
            <a:pPr marL="432000" indent="-324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32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Для правки структуры щёлкните мышью</a:t>
            </a:r>
          </a:p>
          <a:p>
            <a:pPr marL="864000" lvl="1" indent="-324000"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2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Второй уровень структуры</a:t>
            </a:r>
          </a:p>
          <a:p>
            <a:pPr marL="1296000" lvl="2" indent="-288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Третий уровень структуры</a:t>
            </a:r>
          </a:p>
          <a:p>
            <a:pPr marL="1728000" lvl="3" indent="-216000"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2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Четвёртый уровень структуры</a:t>
            </a:r>
          </a:p>
          <a:p>
            <a:pPr marL="2160000" lvl="4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Пятый уровень структуры</a:t>
            </a:r>
          </a:p>
          <a:p>
            <a:pPr marL="2592000" lvl="5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Шестой уровень структуры</a:t>
            </a:r>
          </a:p>
          <a:p>
            <a:pPr marL="3024000" lvl="6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Седьмой уровень структуры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</p:sldLayoutIdLst>
  <p:txStyles>
    <p:titleStyle/>
    <p:bodyStyle/>
    <p:otherStyle/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CustomShape 1"/>
          <p:cNvSpPr/>
          <p:nvPr/>
        </p:nvSpPr>
        <p:spPr>
          <a:xfrm>
            <a:off x="1553624" y="2708920"/>
            <a:ext cx="7197989" cy="22284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/>
          <a:lstStyle/>
          <a:p>
            <a:pPr algn="ctr"/>
            <a:r>
              <a:rPr lang="ru-RU" sz="2800" b="1" spc="-1" dirty="0">
                <a:solidFill>
                  <a:srgbClr val="333399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Злоупотребление доминирующим положением в сфере </a:t>
            </a:r>
            <a:r>
              <a:rPr lang="ru-RU" sz="2800" b="1" spc="-1" dirty="0" smtClean="0">
                <a:solidFill>
                  <a:srgbClr val="333399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электроэнергетики.</a:t>
            </a:r>
          </a:p>
          <a:p>
            <a:pPr algn="ctr"/>
            <a:r>
              <a:rPr lang="ru-RU" sz="2800" b="1" spc="-1" dirty="0" smtClean="0">
                <a:solidFill>
                  <a:srgbClr val="333399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 </a:t>
            </a:r>
            <a:r>
              <a:rPr lang="ru-RU" sz="2800" b="1" spc="-1" dirty="0">
                <a:solidFill>
                  <a:srgbClr val="333399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Практика УФАС</a:t>
            </a:r>
            <a:r>
              <a:rPr lang="ru-RU" sz="2800" b="1" spc="-1" dirty="0" smtClean="0">
                <a:solidFill>
                  <a:srgbClr val="333399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. </a:t>
            </a:r>
          </a:p>
          <a:p>
            <a:pPr algn="ctr"/>
            <a:r>
              <a:rPr lang="ru-RU" sz="2800" b="1" spc="-1" dirty="0" smtClean="0">
                <a:solidFill>
                  <a:srgbClr val="333399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Безучётное </a:t>
            </a:r>
            <a:r>
              <a:rPr lang="ru-RU" sz="2800" b="1" spc="-1" dirty="0">
                <a:solidFill>
                  <a:srgbClr val="333399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потребление как злоупотребление.</a:t>
            </a:r>
          </a:p>
          <a:p>
            <a:pPr algn="ctr"/>
            <a:endParaRPr lang="ru-RU" sz="1800" b="0" strike="noStrike" spc="-1" dirty="0" smtClean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r">
              <a:lnSpc>
                <a:spcPct val="100000"/>
              </a:lnSpc>
            </a:pPr>
            <a:r>
              <a:rPr lang="ru-RU" sz="2400" b="0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 </a:t>
            </a:r>
            <a:endParaRPr lang="ru-RU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20" name="CustomShape 2"/>
          <p:cNvSpPr/>
          <p:nvPr/>
        </p:nvSpPr>
        <p:spPr>
          <a:xfrm>
            <a:off x="2561674" y="260648"/>
            <a:ext cx="6656040" cy="8604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 anchor="ctr"/>
          <a:lstStyle/>
          <a:p>
            <a:pPr>
              <a:lnSpc>
                <a:spcPct val="100000"/>
              </a:lnSpc>
            </a:pPr>
            <a:r>
              <a:rPr lang="ru-RU" sz="2000" b="1" strike="noStrike" spc="-1" dirty="0">
                <a:solidFill>
                  <a:srgbClr val="215968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Управление Федеральной антимонопольной службы</a:t>
            </a:r>
            <a:endParaRPr lang="ru-RU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ru-RU" sz="2000" b="1" strike="noStrike" spc="-1" dirty="0">
                <a:solidFill>
                  <a:srgbClr val="215968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по Ярославской области</a:t>
            </a:r>
            <a:endParaRPr lang="ru-RU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" name="Text Box 7"/>
          <p:cNvSpPr txBox="1">
            <a:spLocks noChangeArrowheads="1"/>
          </p:cNvSpPr>
          <p:nvPr/>
        </p:nvSpPr>
        <p:spPr bwMode="auto">
          <a:xfrm>
            <a:off x="2491858" y="5246688"/>
            <a:ext cx="6513635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defPPr>
              <a:defRPr lang="ru-RU"/>
            </a:defPPr>
            <a:lvl1pPr algn="r">
              <a:defRPr sz="2000" i="1">
                <a:solidFill>
                  <a:srgbClr val="333399"/>
                </a:solidFill>
                <a:latin typeface="Times New Roman" pitchFamily="18" charset="0"/>
                <a:ea typeface="ＭＳ Ｐゴシック" pitchFamily="34" charset="-128"/>
                <a:cs typeface="Times New Roman" pitchFamily="18" charset="0"/>
              </a:defRPr>
            </a:lvl1pPr>
            <a:lvl2pPr>
              <a:defRPr sz="2800">
                <a:solidFill>
                  <a:srgbClr val="333399"/>
                </a:solidFill>
                <a:latin typeface="Arial" charset="0"/>
                <a:ea typeface="ＭＳ Ｐゴシック" pitchFamily="34" charset="-128"/>
              </a:defRPr>
            </a:lvl2pPr>
            <a:lvl3pPr>
              <a:defRPr sz="2400">
                <a:solidFill>
                  <a:srgbClr val="333399"/>
                </a:solidFill>
                <a:latin typeface="Arial" charset="0"/>
                <a:ea typeface="ＭＳ Ｐゴシック" pitchFamily="34" charset="-128"/>
              </a:defRPr>
            </a:lvl3pPr>
            <a:lvl4pPr>
              <a:defRPr sz="2000">
                <a:solidFill>
                  <a:srgbClr val="333399"/>
                </a:solidFill>
                <a:latin typeface="Arial" charset="0"/>
                <a:ea typeface="ＭＳ Ｐゴシック" pitchFamily="34" charset="-128"/>
              </a:defRPr>
            </a:lvl4pPr>
            <a:lvl5pPr>
              <a:defRPr sz="2000">
                <a:solidFill>
                  <a:srgbClr val="333399"/>
                </a:solidFill>
                <a:latin typeface="Arial" charset="0"/>
                <a:ea typeface="ＭＳ Ｐゴシック" pitchFamily="34" charset="-128"/>
              </a:defRPr>
            </a:lvl5pPr>
            <a:lvl6pPr eaLnBrk="0" hangingPunct="0">
              <a:defRPr sz="2000">
                <a:solidFill>
                  <a:srgbClr val="333399"/>
                </a:solidFill>
                <a:latin typeface="Arial" charset="0"/>
                <a:ea typeface="ＭＳ Ｐゴシック" pitchFamily="34" charset="-128"/>
              </a:defRPr>
            </a:lvl6pPr>
            <a:lvl7pPr eaLnBrk="0" hangingPunct="0">
              <a:defRPr sz="2000">
                <a:solidFill>
                  <a:srgbClr val="333399"/>
                </a:solidFill>
                <a:latin typeface="Arial" charset="0"/>
                <a:ea typeface="ＭＳ Ｐゴシック" pitchFamily="34" charset="-128"/>
              </a:defRPr>
            </a:lvl7pPr>
            <a:lvl8pPr eaLnBrk="0" hangingPunct="0">
              <a:defRPr sz="2000">
                <a:solidFill>
                  <a:srgbClr val="333399"/>
                </a:solidFill>
                <a:latin typeface="Arial" charset="0"/>
                <a:ea typeface="ＭＳ Ｐゴシック" pitchFamily="34" charset="-128"/>
              </a:defRPr>
            </a:lvl8pPr>
            <a:lvl9pPr eaLnBrk="0" hangingPunct="0">
              <a:defRPr sz="2000">
                <a:solidFill>
                  <a:srgbClr val="333399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r>
              <a:rPr lang="ru-RU" altLang="ru-RU" dirty="0"/>
              <a:t>Начальник отдела антимонопольного контроля</a:t>
            </a:r>
          </a:p>
          <a:p>
            <a:r>
              <a:rPr lang="ru-RU" altLang="ru-RU" dirty="0"/>
              <a:t>Ярославского УФАС России</a:t>
            </a:r>
          </a:p>
          <a:p>
            <a:r>
              <a:rPr lang="ru-RU" altLang="ru-RU" dirty="0"/>
              <a:t>А.С. Шушкова</a:t>
            </a:r>
          </a:p>
        </p:txBody>
      </p:sp>
      <p:pic>
        <p:nvPicPr>
          <p:cNvPr id="6" name="Рисунок 5"/>
          <p:cNvPicPr/>
          <p:nvPr/>
        </p:nvPicPr>
        <p:blipFill>
          <a:blip r:embed="rId3"/>
          <a:stretch/>
        </p:blipFill>
        <p:spPr>
          <a:xfrm>
            <a:off x="107504" y="5234319"/>
            <a:ext cx="2892240" cy="1040400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276707300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TextShape 1"/>
          <p:cNvSpPr txBox="1"/>
          <p:nvPr/>
        </p:nvSpPr>
        <p:spPr>
          <a:xfrm>
            <a:off x="2448000" y="332656"/>
            <a:ext cx="6588496" cy="1584176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/>
          <a:lstStyle/>
          <a:p>
            <a:pPr algn="ctr"/>
            <a:r>
              <a:rPr lang="ru-RU" altLang="ru-RU" sz="2400" b="1" i="1" dirty="0" smtClean="0">
                <a:solidFill>
                  <a:srgbClr val="333399"/>
                </a:solidFill>
              </a:rPr>
              <a:t>Безучётное потребление электрической энергии как злоупотребление доминирующим положением</a:t>
            </a:r>
            <a:endParaRPr lang="ru-RU" altLang="ru-RU" sz="2400" b="1" i="1" dirty="0">
              <a:solidFill>
                <a:srgbClr val="333399"/>
              </a:solidFill>
            </a:endParaRPr>
          </a:p>
        </p:txBody>
      </p:sp>
      <p:sp>
        <p:nvSpPr>
          <p:cNvPr id="129" name="TextShape 2"/>
          <p:cNvSpPr txBox="1"/>
          <p:nvPr/>
        </p:nvSpPr>
        <p:spPr>
          <a:xfrm>
            <a:off x="179512" y="2204864"/>
            <a:ext cx="8856984" cy="4536504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/>
          <a:p>
            <a:pPr algn="ctr"/>
            <a:r>
              <a:rPr lang="ru-RU" sz="2400" b="1" i="1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 pitchFamily="18" charset="0"/>
                <a:cs typeface="Times New Roman" pitchFamily="18" charset="0"/>
              </a:rPr>
              <a:t>Дело № 03-03/07-17</a:t>
            </a:r>
          </a:p>
          <a:p>
            <a:pPr algn="ctr"/>
            <a:endParaRPr lang="ru-RU" sz="2400" b="1" i="1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2400" b="1" i="1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 pitchFamily="18" charset="0"/>
                <a:cs typeface="Times New Roman" pitchFamily="18" charset="0"/>
              </a:rPr>
              <a:t>	Признаки нарушения части 1 статьи 10 Закона о защите конкуренции были усмотрены в действиях сетевой организации по составлению </a:t>
            </a:r>
            <a:r>
              <a:rPr lang="ru-RU" sz="2400" b="1" i="1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 pitchFamily="18" charset="0"/>
                <a:cs typeface="Times New Roman" pitchFamily="18" charset="0"/>
              </a:rPr>
              <a:t>акта о </a:t>
            </a:r>
            <a:r>
              <a:rPr lang="ru-RU" sz="2400" b="1" i="1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 pitchFamily="18" charset="0"/>
                <a:cs typeface="Times New Roman" pitchFamily="18" charset="0"/>
              </a:rPr>
              <a:t>безучётном</a:t>
            </a:r>
            <a:r>
              <a:rPr lang="ru-RU" sz="2400" b="1" i="1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 pitchFamily="18" charset="0"/>
                <a:cs typeface="Times New Roman" pitchFamily="18" charset="0"/>
              </a:rPr>
              <a:t> потреблении </a:t>
            </a:r>
            <a:r>
              <a:rPr lang="ru-RU" sz="2400" b="1" i="1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 pitchFamily="18" charset="0"/>
                <a:cs typeface="Times New Roman" pitchFamily="18" charset="0"/>
              </a:rPr>
              <a:t>электрической энергии в связи с отсутствием на дверце вводной ячейки, в которой расположен прибор учёта и коммутационное оборудование потребителя, ранее установленного знака визуального контроля.</a:t>
            </a:r>
            <a:endParaRPr lang="ru-RU" sz="2400" b="1" i="1" strike="noStrike" spc="-1" dirty="0" smtClean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400" b="1" i="1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400" b="1" i="1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 pitchFamily="18" charset="0"/>
                <a:cs typeface="Times New Roman" pitchFamily="18" charset="0"/>
              </a:rPr>
              <a:t>В настоящее время дело находится в стадии рассмотрения.</a:t>
            </a:r>
          </a:p>
          <a:p>
            <a:endParaRPr lang="ru-RU" sz="1000" b="1" i="1" strike="noStrike" spc="-1" dirty="0" smtClean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2400" b="1" i="1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 pitchFamily="18" charset="0"/>
                <a:cs typeface="Times New Roman" pitchFamily="18" charset="0"/>
              </a:rPr>
              <a:t>	 </a:t>
            </a:r>
            <a:endParaRPr lang="ru-RU" sz="2400" b="1" i="1" spc="-1" dirty="0" smtClean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b="1" i="1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3200" spc="-1" dirty="0" smtClean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6018810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CustomShape 1"/>
          <p:cNvSpPr/>
          <p:nvPr/>
        </p:nvSpPr>
        <p:spPr>
          <a:xfrm>
            <a:off x="2350068" y="332656"/>
            <a:ext cx="6654800" cy="860425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 anchor="ctr"/>
          <a:lstStyle/>
          <a:p>
            <a:pPr eaLnBrk="1" hangingPunct="1"/>
            <a:r>
              <a:rPr lang="ru-RU" sz="2000" b="1" dirty="0">
                <a:solidFill>
                  <a:srgbClr val="215968"/>
                </a:solidFill>
                <a:latin typeface="Times New Roman" pitchFamily="18" charset="0"/>
              </a:rPr>
              <a:t>Управление Федеральной антимонопольной службы</a:t>
            </a:r>
            <a:endParaRPr lang="ru-RU" dirty="0">
              <a:solidFill>
                <a:srgbClr val="000000"/>
              </a:solidFill>
            </a:endParaRPr>
          </a:p>
          <a:p>
            <a:pPr eaLnBrk="1" hangingPunct="1"/>
            <a:r>
              <a:rPr lang="ru-RU" sz="2000" b="1" dirty="0">
                <a:solidFill>
                  <a:srgbClr val="215968"/>
                </a:solidFill>
                <a:latin typeface="Times New Roman" pitchFamily="18" charset="0"/>
              </a:rPr>
              <a:t>по Ярославской области</a:t>
            </a:r>
            <a:endParaRPr lang="ru-RU" dirty="0">
              <a:solidFill>
                <a:srgbClr val="000000"/>
              </a:solidFill>
            </a:endParaRPr>
          </a:p>
        </p:txBody>
      </p:sp>
      <p:sp>
        <p:nvSpPr>
          <p:cNvPr id="189" name="CustomShape 2"/>
          <p:cNvSpPr/>
          <p:nvPr/>
        </p:nvSpPr>
        <p:spPr>
          <a:xfrm>
            <a:off x="1403649" y="2420888"/>
            <a:ext cx="7454716" cy="2516882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/>
          <a:lstStyle/>
          <a:p>
            <a:pPr eaLnBrk="1" hangingPunct="1"/>
            <a:r>
              <a:rPr lang="ru-RU" sz="2800" b="1" dirty="0">
                <a:solidFill>
                  <a:srgbClr val="333399"/>
                </a:solidFill>
                <a:latin typeface="Times New Roman" pitchFamily="18" charset="0"/>
              </a:rPr>
              <a:t> </a:t>
            </a:r>
            <a:endParaRPr lang="ru-RU" dirty="0">
              <a:solidFill>
                <a:srgbClr val="000000"/>
              </a:solidFill>
            </a:endParaRPr>
          </a:p>
          <a:p>
            <a:pPr algn="ctr"/>
            <a:r>
              <a:rPr lang="ru-RU" sz="2800" b="1" spc="-1" dirty="0" smtClean="0">
                <a:solidFill>
                  <a:srgbClr val="333399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Нарушения </a:t>
            </a:r>
            <a:r>
              <a:rPr lang="ru-RU" sz="2800" b="1" spc="-1" dirty="0">
                <a:solidFill>
                  <a:srgbClr val="333399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статьи 9.21 КоАП РФ в электроэнергетике: субъектный состав, практика, проблемы применения</a:t>
            </a:r>
            <a:r>
              <a:rPr lang="ru-RU" sz="2400" dirty="0" smtClean="0">
                <a:solidFill>
                  <a:srgbClr val="000000"/>
                </a:solidFill>
                <a:latin typeface="Times New Roman" pitchFamily="18" charset="0"/>
              </a:rPr>
              <a:t> </a:t>
            </a:r>
            <a:endParaRPr lang="ru-RU" dirty="0">
              <a:solidFill>
                <a:srgbClr val="000000"/>
              </a:solidFill>
            </a:endParaRPr>
          </a:p>
        </p:txBody>
      </p:sp>
      <p:sp>
        <p:nvSpPr>
          <p:cNvPr id="190" name="CustomShape 3"/>
          <p:cNvSpPr/>
          <p:nvPr/>
        </p:nvSpPr>
        <p:spPr>
          <a:xfrm>
            <a:off x="2350068" y="5085184"/>
            <a:ext cx="6663306" cy="1125115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r">
              <a:lnSpc>
                <a:spcPct val="93000"/>
              </a:lnSpc>
            </a:pPr>
            <a:r>
              <a:rPr lang="ru-RU" sz="2000" i="1" dirty="0">
                <a:solidFill>
                  <a:srgbClr val="333399"/>
                </a:solidFill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Государственный </a:t>
            </a:r>
            <a:r>
              <a:rPr lang="ru-RU" sz="2000" i="1" dirty="0" smtClean="0">
                <a:solidFill>
                  <a:srgbClr val="333399"/>
                </a:solidFill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инспектор </a:t>
            </a:r>
          </a:p>
          <a:p>
            <a:pPr algn="r">
              <a:lnSpc>
                <a:spcPct val="93000"/>
              </a:lnSpc>
            </a:pPr>
            <a:r>
              <a:rPr lang="ru-RU" sz="2000" i="1" dirty="0" smtClean="0">
                <a:solidFill>
                  <a:srgbClr val="333399"/>
                </a:solidFill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отдела </a:t>
            </a:r>
            <a:r>
              <a:rPr lang="ru-RU" sz="2000" i="1" dirty="0">
                <a:solidFill>
                  <a:srgbClr val="333399"/>
                </a:solidFill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антимонопольного контроля </a:t>
            </a:r>
          </a:p>
          <a:p>
            <a:pPr algn="r">
              <a:lnSpc>
                <a:spcPct val="93000"/>
              </a:lnSpc>
            </a:pPr>
            <a:r>
              <a:rPr lang="ru-RU" sz="2000" i="1" dirty="0">
                <a:solidFill>
                  <a:srgbClr val="333399"/>
                </a:solidFill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Ярославского УФАС России</a:t>
            </a:r>
          </a:p>
          <a:p>
            <a:pPr algn="r">
              <a:lnSpc>
                <a:spcPct val="93000"/>
              </a:lnSpc>
            </a:pPr>
            <a:r>
              <a:rPr lang="ru-RU" sz="2000" i="1" dirty="0">
                <a:solidFill>
                  <a:srgbClr val="333399"/>
                </a:solidFill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А.А. Шаганц</a:t>
            </a:r>
          </a:p>
        </p:txBody>
      </p:sp>
      <p:pic>
        <p:nvPicPr>
          <p:cNvPr id="5" name="Рисунок 4"/>
          <p:cNvPicPr/>
          <p:nvPr/>
        </p:nvPicPr>
        <p:blipFill>
          <a:blip r:embed="rId2"/>
          <a:stretch/>
        </p:blipFill>
        <p:spPr>
          <a:xfrm>
            <a:off x="323528" y="5445224"/>
            <a:ext cx="2892240" cy="1040400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713564595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3576" y="2204864"/>
            <a:ext cx="1896593" cy="44344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Shape 1"/>
          <p:cNvSpPr txBox="1"/>
          <p:nvPr/>
        </p:nvSpPr>
        <p:spPr>
          <a:xfrm>
            <a:off x="2555776" y="332656"/>
            <a:ext cx="6454775" cy="1146175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/>
          <a:lstStyle>
            <a:lvl1pPr>
              <a:defRPr>
                <a:solidFill>
                  <a:schemeClr val="tx1"/>
                </a:solidFill>
                <a:latin typeface="Arial" charset="0"/>
                <a:ea typeface="DejaVu Sans" pitchFamily="34" charset="0"/>
                <a:cs typeface="DejaVu Sans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DejaVu Sans" pitchFamily="34" charset="0"/>
                <a:cs typeface="DejaVu Sans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DejaVu Sans" pitchFamily="34" charset="0"/>
                <a:cs typeface="DejaVu Sans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DejaVu Sans" pitchFamily="34" charset="0"/>
                <a:cs typeface="DejaVu Sans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DejaVu Sans" pitchFamily="34" charset="0"/>
                <a:cs typeface="DejaVu Sans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DejaVu Sans" pitchFamily="34" charset="0"/>
                <a:cs typeface="DejaVu Sans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DejaVu Sans" pitchFamily="34" charset="0"/>
                <a:cs typeface="DejaVu Sans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DejaVu Sans" pitchFamily="34" charset="0"/>
                <a:cs typeface="DejaVu Sans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DejaVu Sans" pitchFamily="34" charset="0"/>
                <a:cs typeface="DejaVu Sans" pitchFamily="34" charset="0"/>
              </a:defRPr>
            </a:lvl9pPr>
          </a:lstStyle>
          <a:p>
            <a:r>
              <a:rPr lang="ru-RU" sz="2400" b="1" i="1" dirty="0" smtClean="0">
                <a:solidFill>
                  <a:srgbClr val="333399"/>
                </a:solidFill>
                <a:latin typeface="+mn-lt"/>
                <a:ea typeface="+mn-ea"/>
                <a:cs typeface="+mn-cs"/>
              </a:rPr>
              <a:t>Часть 1 статьи 9.21 КоАП РФ</a:t>
            </a:r>
            <a:endParaRPr lang="ru-RU" sz="2400" b="1" i="1" dirty="0">
              <a:solidFill>
                <a:srgbClr val="333399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907704" y="2420888"/>
            <a:ext cx="6678488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	В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соответствии с частью 1 статьи 9.21 КоАП РФ нарушение субъектом естественной монополии правил (порядка обеспечения) недискриминационного доступа или установленного порядка подключения (технологического присоединения)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к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электрическим сетям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либо нарушение собственником или иным законным владельцем объекта электросетевого хозяйства правил недискриминационного доступа к услугам по передаче электрической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энергии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- влечет наложение административного штрафа на должностных лиц в размере от десяти тысяч до сорока тысяч рублей; на юридических лиц - от ста тысяч до пятисот тысяч рублей.</a:t>
            </a:r>
          </a:p>
        </p:txBody>
      </p:sp>
    </p:spTree>
    <p:extLst>
      <p:ext uri="{BB962C8B-B14F-4D97-AF65-F5344CB8AC3E}">
        <p14:creationId xmlns:p14="http://schemas.microsoft.com/office/powerpoint/2010/main" val="1611126696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Shape 1"/>
          <p:cNvSpPr txBox="1"/>
          <p:nvPr/>
        </p:nvSpPr>
        <p:spPr>
          <a:xfrm>
            <a:off x="2408368" y="116632"/>
            <a:ext cx="6454775" cy="1146175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/>
          <a:lstStyle>
            <a:lvl1pPr>
              <a:defRPr>
                <a:solidFill>
                  <a:schemeClr val="tx1"/>
                </a:solidFill>
                <a:latin typeface="Arial" charset="0"/>
                <a:ea typeface="DejaVu Sans" pitchFamily="34" charset="0"/>
                <a:cs typeface="DejaVu Sans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DejaVu Sans" pitchFamily="34" charset="0"/>
                <a:cs typeface="DejaVu Sans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DejaVu Sans" pitchFamily="34" charset="0"/>
                <a:cs typeface="DejaVu Sans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DejaVu Sans" pitchFamily="34" charset="0"/>
                <a:cs typeface="DejaVu Sans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DejaVu Sans" pitchFamily="34" charset="0"/>
                <a:cs typeface="DejaVu Sans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DejaVu Sans" pitchFamily="34" charset="0"/>
                <a:cs typeface="DejaVu Sans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DejaVu Sans" pitchFamily="34" charset="0"/>
                <a:cs typeface="DejaVu Sans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DejaVu Sans" pitchFamily="34" charset="0"/>
                <a:cs typeface="DejaVu Sans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DejaVu Sans" pitchFamily="34" charset="0"/>
                <a:cs typeface="DejaVu Sans" pitchFamily="34" charset="0"/>
              </a:defRPr>
            </a:lvl9pPr>
          </a:lstStyle>
          <a:p>
            <a:pPr algn="ctr"/>
            <a:r>
              <a:rPr lang="ru-RU" b="1" i="1" dirty="0">
                <a:solidFill>
                  <a:srgbClr val="333399"/>
                </a:solidFill>
                <a:latin typeface="+mn-lt"/>
                <a:ea typeface="+mn-ea"/>
                <a:cs typeface="+mn-cs"/>
              </a:rPr>
              <a:t>Объективная сторона рассматриваемого административного правонарушения дифференцируется в зависимости от субъектов его </a:t>
            </a:r>
            <a:r>
              <a:rPr lang="ru-RU" b="1" i="1" dirty="0" smtClean="0">
                <a:solidFill>
                  <a:srgbClr val="333399"/>
                </a:solidFill>
                <a:latin typeface="+mn-lt"/>
                <a:ea typeface="+mn-ea"/>
                <a:cs typeface="+mn-cs"/>
              </a:rPr>
              <a:t>совершения</a:t>
            </a:r>
            <a:endParaRPr lang="ru-RU" sz="2400" b="1" i="1" dirty="0">
              <a:solidFill>
                <a:srgbClr val="333399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626433" y="4581128"/>
            <a:ext cx="3312368" cy="216024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Нарушение правил </a:t>
            </a:r>
            <a:r>
              <a:rPr lang="ru-RU" dirty="0">
                <a:solidFill>
                  <a:schemeClr val="tx1"/>
                </a:solidFill>
              </a:rPr>
              <a:t>(порядка обеспечения) недискриминационного доступа или установленного порядка подключения (технологического присоединения) к  электрическим сетям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5750200" y="4581128"/>
            <a:ext cx="3312368" cy="216024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Нарушение </a:t>
            </a:r>
            <a:r>
              <a:rPr lang="ru-RU" dirty="0">
                <a:solidFill>
                  <a:schemeClr val="tx1"/>
                </a:solidFill>
              </a:rPr>
              <a:t>правил </a:t>
            </a:r>
            <a:r>
              <a:rPr lang="ru-RU" dirty="0" smtClean="0">
                <a:solidFill>
                  <a:schemeClr val="tx1"/>
                </a:solidFill>
              </a:rPr>
              <a:t>недискриминационного </a:t>
            </a:r>
            <a:r>
              <a:rPr lang="ru-RU" dirty="0">
                <a:solidFill>
                  <a:schemeClr val="tx1"/>
                </a:solidFill>
              </a:rPr>
              <a:t>доступа к услугам по передаче электрической энергии</a:t>
            </a:r>
          </a:p>
        </p:txBody>
      </p:sp>
      <p:sp>
        <p:nvSpPr>
          <p:cNvPr id="10" name="Стрелка вниз 9"/>
          <p:cNvSpPr/>
          <p:nvPr/>
        </p:nvSpPr>
        <p:spPr>
          <a:xfrm>
            <a:off x="3282617" y="3808980"/>
            <a:ext cx="181811" cy="79304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Стрелка вниз 12"/>
          <p:cNvSpPr/>
          <p:nvPr/>
        </p:nvSpPr>
        <p:spPr>
          <a:xfrm>
            <a:off x="7200839" y="3792279"/>
            <a:ext cx="181811" cy="79304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Овал 6"/>
          <p:cNvSpPr/>
          <p:nvPr/>
        </p:nvSpPr>
        <p:spPr>
          <a:xfrm>
            <a:off x="5580112" y="1310685"/>
            <a:ext cx="3203848" cy="2509181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Собственник  или иной законный владелец объекта электросетевого хозяйства</a:t>
            </a:r>
          </a:p>
        </p:txBody>
      </p:sp>
      <p:sp>
        <p:nvSpPr>
          <p:cNvPr id="2" name="Овал 1"/>
          <p:cNvSpPr/>
          <p:nvPr/>
        </p:nvSpPr>
        <p:spPr>
          <a:xfrm>
            <a:off x="1835696" y="1266998"/>
            <a:ext cx="3096344" cy="2525281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Субъект </a:t>
            </a:r>
            <a:r>
              <a:rPr lang="ru-RU" dirty="0"/>
              <a:t>естественной монополии, </a:t>
            </a:r>
            <a:r>
              <a:rPr lang="ru-RU" dirty="0" smtClean="0"/>
              <a:t>осуществляющий </a:t>
            </a:r>
            <a:r>
              <a:rPr lang="ru-RU" dirty="0"/>
              <a:t>оказание услуг по передаче электрической энергии</a:t>
            </a:r>
          </a:p>
        </p:txBody>
      </p:sp>
    </p:spTree>
    <p:extLst>
      <p:ext uri="{BB962C8B-B14F-4D97-AF65-F5344CB8AC3E}">
        <p14:creationId xmlns:p14="http://schemas.microsoft.com/office/powerpoint/2010/main" val="370898312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657" y="2564904"/>
            <a:ext cx="2012294" cy="38568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Shape 1"/>
          <p:cNvSpPr txBox="1"/>
          <p:nvPr/>
        </p:nvSpPr>
        <p:spPr>
          <a:xfrm>
            <a:off x="2532744" y="260648"/>
            <a:ext cx="6454775" cy="144016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/>
          <a:lstStyle>
            <a:lvl1pPr>
              <a:defRPr>
                <a:solidFill>
                  <a:schemeClr val="tx1"/>
                </a:solidFill>
                <a:latin typeface="Arial" charset="0"/>
                <a:ea typeface="DejaVu Sans" pitchFamily="34" charset="0"/>
                <a:cs typeface="DejaVu Sans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DejaVu Sans" pitchFamily="34" charset="0"/>
                <a:cs typeface="DejaVu Sans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DejaVu Sans" pitchFamily="34" charset="0"/>
                <a:cs typeface="DejaVu Sans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DejaVu Sans" pitchFamily="34" charset="0"/>
                <a:cs typeface="DejaVu Sans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DejaVu Sans" pitchFamily="34" charset="0"/>
                <a:cs typeface="DejaVu Sans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DejaVu Sans" pitchFamily="34" charset="0"/>
                <a:cs typeface="DejaVu Sans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DejaVu Sans" pitchFamily="34" charset="0"/>
                <a:cs typeface="DejaVu Sans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DejaVu Sans" pitchFamily="34" charset="0"/>
                <a:cs typeface="DejaVu Sans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DejaVu Sans" pitchFamily="34" charset="0"/>
                <a:cs typeface="DejaVu Sans" pitchFamily="34" charset="0"/>
              </a:defRPr>
            </a:lvl9pPr>
          </a:lstStyle>
          <a:p>
            <a:r>
              <a:rPr lang="ru-RU" sz="2400" b="1" i="1" dirty="0" smtClean="0">
                <a:solidFill>
                  <a:srgbClr val="333399"/>
                </a:solidFill>
                <a:latin typeface="+mn-lt"/>
                <a:ea typeface="+mn-ea"/>
                <a:cs typeface="+mn-cs"/>
              </a:rPr>
              <a:t>Обзор практики применения Ярославским УФАС России части 1 статьи 9.21 КоАП РФ в сфере электроэнергетики</a:t>
            </a:r>
            <a:endParaRPr lang="ru-RU" sz="2400" b="1" i="1" dirty="0">
              <a:solidFill>
                <a:srgbClr val="333399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979712" y="1916832"/>
            <a:ext cx="7560840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 </a:t>
            </a:r>
          </a:p>
          <a:p>
            <a:endParaRPr lang="ru-RU" dirty="0" smtClean="0"/>
          </a:p>
          <a:p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Нарушение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Правил технологического присоединения энергопринимающих устройств потребителей электрической энергии, объектов по производству электрической энергии, а </a:t>
            </a:r>
            <a:endPara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также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объектов электросетевого хозяйства, принадлежащих сетевым организациям и иным лицам, к электрическим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сетям: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нарушение срока направления договора </a:t>
            </a:r>
            <a:endPara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включение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проект договора неправомерных условий по стоимости и срокам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ТП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нарушение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срока </a:t>
            </a:r>
            <a:r>
              <a:rPr lang="ru-RU" sz="2000">
                <a:latin typeface="Times New Roman" panose="02020603050405020304" pitchFamily="18" charset="0"/>
                <a:cs typeface="Times New Roman" panose="02020603050405020304" pitchFamily="18" charset="0"/>
              </a:rPr>
              <a:t>осуществления </a:t>
            </a:r>
            <a:r>
              <a:rPr lang="ru-RU" sz="20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ТП</a:t>
            </a:r>
            <a:endPara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неправомерные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действия по одностороннему расторжению договора</a:t>
            </a:r>
          </a:p>
          <a:p>
            <a:r>
              <a:rPr lang="ru-RU" dirty="0"/>
              <a:t> 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15704857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657" y="2564904"/>
            <a:ext cx="2012294" cy="38568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Shape 1"/>
          <p:cNvSpPr txBox="1"/>
          <p:nvPr/>
        </p:nvSpPr>
        <p:spPr>
          <a:xfrm>
            <a:off x="2532744" y="260648"/>
            <a:ext cx="6454775" cy="144016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/>
          <a:lstStyle>
            <a:lvl1pPr>
              <a:defRPr>
                <a:solidFill>
                  <a:schemeClr val="tx1"/>
                </a:solidFill>
                <a:latin typeface="Arial" charset="0"/>
                <a:ea typeface="DejaVu Sans" pitchFamily="34" charset="0"/>
                <a:cs typeface="DejaVu Sans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DejaVu Sans" pitchFamily="34" charset="0"/>
                <a:cs typeface="DejaVu Sans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DejaVu Sans" pitchFamily="34" charset="0"/>
                <a:cs typeface="DejaVu Sans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DejaVu Sans" pitchFamily="34" charset="0"/>
                <a:cs typeface="DejaVu Sans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DejaVu Sans" pitchFamily="34" charset="0"/>
                <a:cs typeface="DejaVu Sans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DejaVu Sans" pitchFamily="34" charset="0"/>
                <a:cs typeface="DejaVu Sans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DejaVu Sans" pitchFamily="34" charset="0"/>
                <a:cs typeface="DejaVu Sans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DejaVu Sans" pitchFamily="34" charset="0"/>
                <a:cs typeface="DejaVu Sans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DejaVu Sans" pitchFamily="34" charset="0"/>
                <a:cs typeface="DejaVu Sans" pitchFamily="34" charset="0"/>
              </a:defRPr>
            </a:lvl9pPr>
          </a:lstStyle>
          <a:p>
            <a:r>
              <a:rPr lang="ru-RU" sz="2400" b="1" i="1" dirty="0" smtClean="0">
                <a:solidFill>
                  <a:srgbClr val="333399"/>
                </a:solidFill>
                <a:latin typeface="+mn-lt"/>
                <a:ea typeface="+mn-ea"/>
                <a:cs typeface="+mn-cs"/>
              </a:rPr>
              <a:t>Обзор практики применения Ярославским УФАС России части 1 статьи 9.21 КоАП РФ в сфере электроэнергетики</a:t>
            </a:r>
            <a:endParaRPr lang="ru-RU" sz="2400" b="1" i="1" dirty="0">
              <a:solidFill>
                <a:srgbClr val="333399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979711" y="1826240"/>
            <a:ext cx="7007808" cy="43396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 </a:t>
            </a:r>
          </a:p>
          <a:p>
            <a:endParaRPr lang="ru-RU" dirty="0" smtClean="0"/>
          </a:p>
          <a:p>
            <a:pPr algn="just"/>
            <a:r>
              <a:rPr lang="ru-RU" dirty="0"/>
              <a:t> </a:t>
            </a:r>
            <a:r>
              <a:rPr lang="ru-RU" dirty="0" smtClean="0"/>
              <a:t>	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Сетевая организация в установленный законодательством срок не предприняла все необходимые меры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для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технологического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присоединения объекта заявителя к электрическим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сетям. В частности не урегулировала отношения с владельцем сопряженного земельного участка для строительства электросетевого хозяйства, необходимого для технологического присоединения.</a:t>
            </a:r>
          </a:p>
          <a:p>
            <a:pPr algn="just"/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Впоследствии сетевая организация в нарушение  пункта 16 Правил направила заявителю уведомление о расторжении договора об осуществлении технологического присоединения.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15886832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657" y="2564904"/>
            <a:ext cx="2012294" cy="38568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Shape 1"/>
          <p:cNvSpPr txBox="1"/>
          <p:nvPr/>
        </p:nvSpPr>
        <p:spPr>
          <a:xfrm>
            <a:off x="2532744" y="260648"/>
            <a:ext cx="6454775" cy="144016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/>
          <a:lstStyle>
            <a:lvl1pPr>
              <a:defRPr>
                <a:solidFill>
                  <a:schemeClr val="tx1"/>
                </a:solidFill>
                <a:latin typeface="Arial" charset="0"/>
                <a:ea typeface="DejaVu Sans" pitchFamily="34" charset="0"/>
                <a:cs typeface="DejaVu Sans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DejaVu Sans" pitchFamily="34" charset="0"/>
                <a:cs typeface="DejaVu Sans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DejaVu Sans" pitchFamily="34" charset="0"/>
                <a:cs typeface="DejaVu Sans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DejaVu Sans" pitchFamily="34" charset="0"/>
                <a:cs typeface="DejaVu Sans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DejaVu Sans" pitchFamily="34" charset="0"/>
                <a:cs typeface="DejaVu Sans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DejaVu Sans" pitchFamily="34" charset="0"/>
                <a:cs typeface="DejaVu Sans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DejaVu Sans" pitchFamily="34" charset="0"/>
                <a:cs typeface="DejaVu Sans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DejaVu Sans" pitchFamily="34" charset="0"/>
                <a:cs typeface="DejaVu Sans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DejaVu Sans" pitchFamily="34" charset="0"/>
                <a:cs typeface="DejaVu Sans" pitchFamily="34" charset="0"/>
              </a:defRPr>
            </a:lvl9pPr>
          </a:lstStyle>
          <a:p>
            <a:r>
              <a:rPr lang="ru-RU" sz="2400" b="1" i="1" dirty="0" smtClean="0">
                <a:solidFill>
                  <a:srgbClr val="333399"/>
                </a:solidFill>
                <a:latin typeface="+mn-lt"/>
                <a:ea typeface="+mn-ea"/>
                <a:cs typeface="+mn-cs"/>
              </a:rPr>
              <a:t>Обзор практики применения Ярославским УФАС России части 1 статьи 9.21 КоАП РФ в сфере электроэнергетики</a:t>
            </a:r>
            <a:endParaRPr lang="ru-RU" sz="2400" b="1" i="1" dirty="0">
              <a:solidFill>
                <a:srgbClr val="333399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134729" y="1836843"/>
            <a:ext cx="6696744" cy="47705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 </a:t>
            </a:r>
          </a:p>
          <a:p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Сетевая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организация присоединяет к электрическим сетям от существующих электрических сетей классом напряжения до 20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кВ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включительно, расположенных на наименьшем расстоянии от границ земельного участка заявителя и осуществляет подготовительные мероприятия по понижению класса напряжения до уровня указанной заявителем в заявке на технологическое присоединение за свой счет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В нарушение указанных положений сетевая организация ненадлежащим образом произвело расчёт платы за осуществление технологическое присоединение,  а также установила срок выполнение мероприятий, противоречащий положениям Правил.</a:t>
            </a:r>
            <a:endParaRPr lang="ru-RU" sz="2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33395462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C:\Users\Дмитрий\Desktop\8f64d5781467740d176806b44d38549c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772282"/>
            <a:ext cx="2862318" cy="38164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Shape 1"/>
          <p:cNvSpPr txBox="1"/>
          <p:nvPr/>
        </p:nvSpPr>
        <p:spPr>
          <a:xfrm>
            <a:off x="2555776" y="332656"/>
            <a:ext cx="6454775" cy="144016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/>
          <a:lstStyle>
            <a:lvl1pPr>
              <a:defRPr>
                <a:solidFill>
                  <a:schemeClr val="tx1"/>
                </a:solidFill>
                <a:latin typeface="Arial" charset="0"/>
                <a:ea typeface="DejaVu Sans" pitchFamily="34" charset="0"/>
                <a:cs typeface="DejaVu Sans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DejaVu Sans" pitchFamily="34" charset="0"/>
                <a:cs typeface="DejaVu Sans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DejaVu Sans" pitchFamily="34" charset="0"/>
                <a:cs typeface="DejaVu Sans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DejaVu Sans" pitchFamily="34" charset="0"/>
                <a:cs typeface="DejaVu Sans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DejaVu Sans" pitchFamily="34" charset="0"/>
                <a:cs typeface="DejaVu Sans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DejaVu Sans" pitchFamily="34" charset="0"/>
                <a:cs typeface="DejaVu Sans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DejaVu Sans" pitchFamily="34" charset="0"/>
                <a:cs typeface="DejaVu Sans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DejaVu Sans" pitchFamily="34" charset="0"/>
                <a:cs typeface="DejaVu Sans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DejaVu Sans" pitchFamily="34" charset="0"/>
                <a:cs typeface="DejaVu Sans" pitchFamily="34" charset="0"/>
              </a:defRPr>
            </a:lvl9pPr>
          </a:lstStyle>
          <a:p>
            <a:r>
              <a:rPr lang="ru-RU" sz="2400" b="1" i="1" dirty="0" smtClean="0">
                <a:solidFill>
                  <a:srgbClr val="333399"/>
                </a:solidFill>
                <a:latin typeface="+mn-lt"/>
                <a:ea typeface="+mn-ea"/>
                <a:cs typeface="+mn-cs"/>
              </a:rPr>
              <a:t>Обзор практики применения Ярославским УФАС России части 1 статьи 9.21 КоАП РФ в сфере электроэнергетики</a:t>
            </a:r>
            <a:endParaRPr lang="ru-RU" sz="2400" b="1" i="1" dirty="0">
              <a:solidFill>
                <a:srgbClr val="333399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267744" y="1970584"/>
            <a:ext cx="6742807" cy="52014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 </a:t>
            </a:r>
          </a:p>
          <a:p>
            <a:r>
              <a:rPr lang="ru-RU" dirty="0" smtClean="0"/>
              <a:t> </a:t>
            </a:r>
          </a:p>
          <a:p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Нарушение Правил недискриминационного доступа к услугам по передаче электрической энергии и оказания этих услуг, утвержденные постановлением Правительства Российской Федерации.</a:t>
            </a:r>
          </a:p>
          <a:p>
            <a:endParaRPr lang="ru-RU" sz="2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воспрепятствование перетоку электрической энергии </a:t>
            </a:r>
          </a:p>
          <a:p>
            <a:pPr marL="285750" indent="-285750">
              <a:buFont typeface="Arial" pitchFamily="34" charset="0"/>
              <a:buChar char="•"/>
            </a:pPr>
            <a:endParaRPr lang="ru-RU" sz="2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ненадлежащее осуществление 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контроля показателей качества электрической энергии</a:t>
            </a:r>
          </a:p>
          <a:p>
            <a:pPr marL="285750" indent="-285750">
              <a:buFont typeface="Arial" pitchFamily="34" charset="0"/>
              <a:buChar char="•"/>
            </a:pPr>
            <a:endParaRPr lang="ru-RU" sz="2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/>
          </a:p>
          <a:p>
            <a:r>
              <a:rPr lang="ru-RU" dirty="0"/>
              <a:t> 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40436233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Users\Дмитрий\Desktop\faulty-wiring-lawyer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4365104"/>
            <a:ext cx="8208912" cy="22103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Shape 1"/>
          <p:cNvSpPr txBox="1"/>
          <p:nvPr/>
        </p:nvSpPr>
        <p:spPr>
          <a:xfrm>
            <a:off x="2555776" y="332656"/>
            <a:ext cx="6454775" cy="144016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/>
          <a:lstStyle>
            <a:lvl1pPr>
              <a:defRPr>
                <a:solidFill>
                  <a:schemeClr val="tx1"/>
                </a:solidFill>
                <a:latin typeface="Arial" charset="0"/>
                <a:ea typeface="DejaVu Sans" pitchFamily="34" charset="0"/>
                <a:cs typeface="DejaVu Sans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DejaVu Sans" pitchFamily="34" charset="0"/>
                <a:cs typeface="DejaVu Sans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DejaVu Sans" pitchFamily="34" charset="0"/>
                <a:cs typeface="DejaVu Sans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DejaVu Sans" pitchFamily="34" charset="0"/>
                <a:cs typeface="DejaVu Sans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DejaVu Sans" pitchFamily="34" charset="0"/>
                <a:cs typeface="DejaVu Sans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DejaVu Sans" pitchFamily="34" charset="0"/>
                <a:cs typeface="DejaVu Sans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DejaVu Sans" pitchFamily="34" charset="0"/>
                <a:cs typeface="DejaVu Sans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DejaVu Sans" pitchFamily="34" charset="0"/>
                <a:cs typeface="DejaVu Sans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DejaVu Sans" pitchFamily="34" charset="0"/>
                <a:cs typeface="DejaVu Sans" pitchFamily="34" charset="0"/>
              </a:defRPr>
            </a:lvl9pPr>
          </a:lstStyle>
          <a:p>
            <a:r>
              <a:rPr lang="ru-RU" sz="2400" b="1" i="1" dirty="0" smtClean="0">
                <a:solidFill>
                  <a:srgbClr val="333399"/>
                </a:solidFill>
                <a:latin typeface="+mn-lt"/>
                <a:ea typeface="+mn-ea"/>
                <a:cs typeface="+mn-cs"/>
              </a:rPr>
              <a:t>Обзор практики применения Ярославским УФАС России части 1 статьи 9.21 КоАП РФ в сфере электроэнергетики</a:t>
            </a:r>
            <a:endParaRPr lang="ru-RU" sz="2400" b="1" i="1" dirty="0">
              <a:solidFill>
                <a:srgbClr val="333399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55576" y="2780928"/>
            <a:ext cx="792088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Собственники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иные законные владельцы объектов электросетевого хозяйства, через которые опосредованно присоединено к электрическим сетям сетевой организации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энергопринимающее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устройство потребителя, не вправе препятствовать перетоку через их объекты электрической энергии для такого потребителя и требовать за это оплату.</a:t>
            </a:r>
          </a:p>
        </p:txBody>
      </p:sp>
    </p:spTree>
    <p:extLst>
      <p:ext uri="{BB962C8B-B14F-4D97-AF65-F5344CB8AC3E}">
        <p14:creationId xmlns:p14="http://schemas.microsoft.com/office/powerpoint/2010/main" val="1052356769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Shape 1"/>
          <p:cNvSpPr txBox="1"/>
          <p:nvPr/>
        </p:nvSpPr>
        <p:spPr>
          <a:xfrm>
            <a:off x="2555776" y="332656"/>
            <a:ext cx="6454775" cy="144016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/>
          <a:lstStyle>
            <a:lvl1pPr>
              <a:defRPr>
                <a:solidFill>
                  <a:schemeClr val="tx1"/>
                </a:solidFill>
                <a:latin typeface="Arial" charset="0"/>
                <a:ea typeface="DejaVu Sans" pitchFamily="34" charset="0"/>
                <a:cs typeface="DejaVu Sans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DejaVu Sans" pitchFamily="34" charset="0"/>
                <a:cs typeface="DejaVu Sans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DejaVu Sans" pitchFamily="34" charset="0"/>
                <a:cs typeface="DejaVu Sans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DejaVu Sans" pitchFamily="34" charset="0"/>
                <a:cs typeface="DejaVu Sans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DejaVu Sans" pitchFamily="34" charset="0"/>
                <a:cs typeface="DejaVu Sans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DejaVu Sans" pitchFamily="34" charset="0"/>
                <a:cs typeface="DejaVu Sans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DejaVu Sans" pitchFamily="34" charset="0"/>
                <a:cs typeface="DejaVu Sans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DejaVu Sans" pitchFamily="34" charset="0"/>
                <a:cs typeface="DejaVu Sans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DejaVu Sans" pitchFamily="34" charset="0"/>
                <a:cs typeface="DejaVu Sans" pitchFamily="34" charset="0"/>
              </a:defRPr>
            </a:lvl9pPr>
          </a:lstStyle>
          <a:p>
            <a:r>
              <a:rPr lang="ru-RU" sz="2400" b="1" i="1" dirty="0" smtClean="0">
                <a:solidFill>
                  <a:srgbClr val="333399"/>
                </a:solidFill>
                <a:latin typeface="+mn-lt"/>
                <a:ea typeface="+mn-ea"/>
                <a:cs typeface="+mn-cs"/>
              </a:rPr>
              <a:t>Обзор практики применения Ярославским УФАС России части 1 статьи 9.21 КоАП РФ в сфере электроэнергетики</a:t>
            </a:r>
            <a:endParaRPr lang="ru-RU" sz="2400" b="1" i="1" dirty="0">
              <a:solidFill>
                <a:srgbClr val="333399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6063" y="2492896"/>
            <a:ext cx="8964488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dirty="0"/>
              <a:t> 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Сетевые организации  при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оказании услуг по передаче электрической энергии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обязаны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соблюдать единые стандарты качества обслуживания сетевыми организациями потребителей услуг сетевых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организаций, в частности осуществлять контроль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показателей качества электрической энергии в точках присоединения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энергопринимающих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установок потребителя электрической энергии к электрическим сетям сетевой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организации.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170" name="Picture 2" descr="C:\Users\Дмитрий\Desktop\контроль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3465512"/>
            <a:ext cx="4283968" cy="42839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52356769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Дмитрий\Desktop\92f832ccce851701c11a2e07df4222e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72503" y="4548860"/>
            <a:ext cx="2900076" cy="20735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8" name="TextShape 1"/>
          <p:cNvSpPr txBox="1"/>
          <p:nvPr/>
        </p:nvSpPr>
        <p:spPr>
          <a:xfrm>
            <a:off x="2448000" y="332656"/>
            <a:ext cx="6588496" cy="1584176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/>
          <a:lstStyle/>
          <a:p>
            <a:pPr algn="ctr"/>
            <a:r>
              <a:rPr lang="ru-RU" altLang="ru-RU" sz="2400" b="1" i="1" dirty="0">
                <a:solidFill>
                  <a:srgbClr val="333399"/>
                </a:solidFill>
              </a:rPr>
              <a:t>Злоупотребление доминирующим положением в сфере электроэнергетики.</a:t>
            </a:r>
          </a:p>
          <a:p>
            <a:pPr algn="ctr"/>
            <a:r>
              <a:rPr lang="ru-RU" altLang="ru-RU" sz="2400" b="1" i="1" dirty="0">
                <a:solidFill>
                  <a:srgbClr val="333399"/>
                </a:solidFill>
              </a:rPr>
              <a:t> Практика УФАС. </a:t>
            </a:r>
          </a:p>
        </p:txBody>
      </p:sp>
      <p:sp>
        <p:nvSpPr>
          <p:cNvPr id="129" name="TextShape 2"/>
          <p:cNvSpPr txBox="1"/>
          <p:nvPr/>
        </p:nvSpPr>
        <p:spPr>
          <a:xfrm>
            <a:off x="683568" y="2261529"/>
            <a:ext cx="8208912" cy="3356376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/>
          <a:p>
            <a:pPr algn="just"/>
            <a:r>
              <a:rPr lang="ru-RU" sz="24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 pitchFamily="18" charset="0"/>
                <a:cs typeface="Times New Roman" pitchFamily="18" charset="0"/>
              </a:rPr>
              <a:t>                </a:t>
            </a:r>
          </a:p>
          <a:p>
            <a:pPr algn="just"/>
            <a:r>
              <a:rPr lang="ru-RU" sz="24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sz="24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 pitchFamily="18" charset="0"/>
                <a:cs typeface="Times New Roman" pitchFamily="18" charset="0"/>
              </a:rPr>
              <a:t>Целью антимонопольного </a:t>
            </a:r>
            <a:r>
              <a:rPr lang="ru-RU" sz="24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 pitchFamily="18" charset="0"/>
                <a:cs typeface="Times New Roman" pitchFamily="18" charset="0"/>
              </a:rPr>
              <a:t>регулирования в электроэнергетической </a:t>
            </a:r>
            <a:r>
              <a:rPr lang="ru-RU" sz="24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 pitchFamily="18" charset="0"/>
                <a:cs typeface="Times New Roman" pitchFamily="18" charset="0"/>
              </a:rPr>
              <a:t>отрасли является своевременное </a:t>
            </a:r>
            <a:r>
              <a:rPr lang="ru-RU" sz="24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 pitchFamily="18" charset="0"/>
                <a:cs typeface="Times New Roman" pitchFamily="18" charset="0"/>
              </a:rPr>
              <a:t>выявление, предупреждение, ограничение действия или пресечение бездействия, которые направлены на ограничение или устранение конкуренции или ущемление интересов субъектов электроэнергетической отрасли и потребителей электрической энергии</a:t>
            </a:r>
            <a:endParaRPr lang="ru-RU" sz="320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3429000"/>
            <a:ext cx="8229240" cy="1250280"/>
          </a:xfrm>
        </p:spPr>
        <p:txBody>
          <a:bodyPr/>
          <a:lstStyle/>
          <a:p>
            <a:pPr algn="ctr"/>
            <a:r>
              <a:rPr lang="ru-RU" sz="3600" b="1" kern="1200" spc="-1" dirty="0" smtClean="0">
                <a:solidFill>
                  <a:srgbClr val="215968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  <a:cs typeface="+mn-cs"/>
              </a:rPr>
              <a:t> Спасибо </a:t>
            </a:r>
            <a:r>
              <a:rPr lang="ru-RU" sz="3600" b="1" kern="1200" spc="-1" dirty="0">
                <a:solidFill>
                  <a:srgbClr val="215968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  <a:cs typeface="+mn-cs"/>
              </a:rPr>
              <a:t>за внимание!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2699792" y="548680"/>
            <a:ext cx="576064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0000"/>
              </a:lnSpc>
            </a:pPr>
            <a:r>
              <a:rPr lang="ru-RU" sz="2000" b="1" spc="-1" dirty="0">
                <a:solidFill>
                  <a:srgbClr val="215968"/>
                </a:solidFill>
                <a:uFill>
                  <a:solidFill>
                    <a:srgbClr val="FFFFFF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Управление Федеральной антимонопольной </a:t>
            </a:r>
            <a:r>
              <a:rPr lang="ru-RU" sz="2000" b="1" spc="-1" dirty="0" smtClean="0">
                <a:solidFill>
                  <a:srgbClr val="215968"/>
                </a:solidFill>
                <a:uFill>
                  <a:solidFill>
                    <a:srgbClr val="FFFFFF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службы по </a:t>
            </a:r>
            <a:r>
              <a:rPr lang="ru-RU" sz="2000" b="1" spc="-1" dirty="0">
                <a:solidFill>
                  <a:srgbClr val="215968"/>
                </a:solidFill>
                <a:uFill>
                  <a:solidFill>
                    <a:srgbClr val="FFFFFF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Ярославской области</a:t>
            </a:r>
            <a:endParaRPr lang="ru-RU" sz="2000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619572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TextShape 1"/>
          <p:cNvSpPr txBox="1"/>
          <p:nvPr/>
        </p:nvSpPr>
        <p:spPr>
          <a:xfrm>
            <a:off x="2448000" y="332656"/>
            <a:ext cx="6588496" cy="1584176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/>
          <a:lstStyle/>
          <a:p>
            <a:pPr algn="ctr"/>
            <a:r>
              <a:rPr lang="ru-RU" altLang="ru-RU" sz="2400" b="1" i="1" dirty="0">
                <a:solidFill>
                  <a:srgbClr val="333399"/>
                </a:solidFill>
              </a:rPr>
              <a:t>Злоупотребление доминирующим положением в сфере электроэнергетики.</a:t>
            </a:r>
          </a:p>
          <a:p>
            <a:pPr algn="ctr"/>
            <a:r>
              <a:rPr lang="ru-RU" altLang="ru-RU" sz="2400" b="1" i="1" dirty="0">
                <a:solidFill>
                  <a:srgbClr val="333399"/>
                </a:solidFill>
              </a:rPr>
              <a:t> Практика УФАС. </a:t>
            </a:r>
          </a:p>
        </p:txBody>
      </p:sp>
      <p:sp>
        <p:nvSpPr>
          <p:cNvPr id="129" name="TextShape 2"/>
          <p:cNvSpPr txBox="1"/>
          <p:nvPr/>
        </p:nvSpPr>
        <p:spPr>
          <a:xfrm>
            <a:off x="663667" y="2260486"/>
            <a:ext cx="8208912" cy="3356376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/>
          <a:p>
            <a:pPr algn="just"/>
            <a:r>
              <a:rPr lang="ru-RU" sz="24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 pitchFamily="18" charset="0"/>
                <a:cs typeface="Times New Roman" pitchFamily="18" charset="0"/>
              </a:rPr>
              <a:t>               </a:t>
            </a:r>
          </a:p>
          <a:p>
            <a:pPr algn="just"/>
            <a:r>
              <a:rPr lang="ru-RU" sz="24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 pitchFamily="18" charset="0"/>
                <a:cs typeface="Times New Roman" pitchFamily="18" charset="0"/>
              </a:rPr>
              <a:t>	Последствием злоупотребления доминирующим положением в сфере электроэнергетики   зачастую является ограничение</a:t>
            </a:r>
            <a:r>
              <a:rPr lang="ru-RU" sz="24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 pitchFamily="18" charset="0"/>
                <a:cs typeface="Times New Roman" pitchFamily="18" charset="0"/>
              </a:rPr>
              <a:t>, недопущение, устранение конкуренции на смежных </a:t>
            </a:r>
            <a:r>
              <a:rPr lang="ru-RU" sz="24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 pitchFamily="18" charset="0"/>
                <a:cs typeface="Times New Roman" pitchFamily="18" charset="0"/>
              </a:rPr>
              <a:t>рынках, поскольку для осуществления деятельности на большинстве товарных рынках необходима электрическая энергия</a:t>
            </a:r>
            <a:endParaRPr lang="ru-RU" sz="320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88219939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TextShape 1"/>
          <p:cNvSpPr txBox="1"/>
          <p:nvPr/>
        </p:nvSpPr>
        <p:spPr>
          <a:xfrm>
            <a:off x="2448000" y="332656"/>
            <a:ext cx="6588496" cy="1584176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/>
          <a:lstStyle/>
          <a:p>
            <a:pPr algn="ctr"/>
            <a:r>
              <a:rPr lang="ru-RU" altLang="ru-RU" sz="2400" b="1" i="1" dirty="0">
                <a:solidFill>
                  <a:srgbClr val="333399"/>
                </a:solidFill>
              </a:rPr>
              <a:t>Злоупотребление доминирующим положением в сфере электроэнергетики.</a:t>
            </a:r>
          </a:p>
          <a:p>
            <a:pPr algn="ctr"/>
            <a:r>
              <a:rPr lang="ru-RU" altLang="ru-RU" sz="2400" b="1" i="1" dirty="0">
                <a:solidFill>
                  <a:srgbClr val="333399"/>
                </a:solidFill>
              </a:rPr>
              <a:t> Практика УФАС. </a:t>
            </a:r>
          </a:p>
        </p:txBody>
      </p:sp>
      <p:sp>
        <p:nvSpPr>
          <p:cNvPr id="129" name="TextShape 2"/>
          <p:cNvSpPr txBox="1"/>
          <p:nvPr/>
        </p:nvSpPr>
        <p:spPr>
          <a:xfrm>
            <a:off x="541850" y="2564904"/>
            <a:ext cx="8208912" cy="3356376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/>
          <a:p>
            <a:pPr algn="just"/>
            <a:r>
              <a:rPr lang="ru-RU" sz="24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 pitchFamily="18" charset="0"/>
                <a:cs typeface="Times New Roman" pitchFamily="18" charset="0"/>
              </a:rPr>
              <a:t>               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ru-RU" sz="24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 pitchFamily="18" charset="0"/>
                <a:cs typeface="Times New Roman" pitchFamily="18" charset="0"/>
              </a:rPr>
              <a:t>  	неправомерный отказ   в заключении договора  энергоснабжения;</a:t>
            </a: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ru-RU" sz="24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 pitchFamily="18" charset="0"/>
                <a:cs typeface="Times New Roman" pitchFamily="18" charset="0"/>
              </a:rPr>
              <a:t>      одностороннее </a:t>
            </a:r>
            <a:r>
              <a:rPr lang="ru-RU" sz="24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 pitchFamily="18" charset="0"/>
                <a:cs typeface="Times New Roman" pitchFamily="18" charset="0"/>
              </a:rPr>
              <a:t>расторжение договора энергоснабжения в отсутствие законных оснований</a:t>
            </a:r>
            <a:r>
              <a:rPr lang="ru-RU" sz="24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ru-RU" sz="24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 pitchFamily="18" charset="0"/>
                <a:cs typeface="Times New Roman" pitchFamily="18" charset="0"/>
              </a:rPr>
              <a:t>      неправомерные действия сетевых организаций при выявлении фактов </a:t>
            </a:r>
            <a:r>
              <a:rPr lang="ru-RU" sz="2400" spc="-1" dirty="0" err="1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 pitchFamily="18" charset="0"/>
                <a:cs typeface="Times New Roman" pitchFamily="18" charset="0"/>
              </a:rPr>
              <a:t>безучётного</a:t>
            </a:r>
            <a:r>
              <a:rPr lang="ru-RU" sz="24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 pitchFamily="18" charset="0"/>
                <a:cs typeface="Times New Roman" pitchFamily="18" charset="0"/>
              </a:rPr>
              <a:t> потребления электрической энергии;</a:t>
            </a: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ru-RU" sz="24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 pitchFamily="18" charset="0"/>
                <a:cs typeface="Times New Roman" pitchFamily="18" charset="0"/>
              </a:rPr>
              <a:t>      начисление платы за безучётное потребление электрической энергии в отсутствие законных оснований.</a:t>
            </a:r>
          </a:p>
          <a:p>
            <a:pPr marL="457200" indent="-457200" algn="just">
              <a:buFont typeface="Arial" panose="020B0604020202020204" pitchFamily="34" charset="0"/>
              <a:buChar char="•"/>
            </a:pPr>
            <a:endParaRPr lang="ru-RU" sz="2400" spc="-1" dirty="0" smtClean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 pitchFamily="18" charset="0"/>
              <a:cs typeface="Times New Roman" pitchFamily="18" charset="0"/>
            </a:endParaRPr>
          </a:p>
          <a:p>
            <a:pPr marL="457200" indent="-457200" algn="just">
              <a:buFont typeface="Arial" panose="020B0604020202020204" pitchFamily="34" charset="0"/>
              <a:buChar char="•"/>
            </a:pPr>
            <a:endParaRPr lang="ru-RU" sz="2400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54916971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TextShape 1"/>
          <p:cNvSpPr txBox="1"/>
          <p:nvPr/>
        </p:nvSpPr>
        <p:spPr>
          <a:xfrm>
            <a:off x="2448000" y="332656"/>
            <a:ext cx="6588496" cy="1584176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/>
          <a:lstStyle/>
          <a:p>
            <a:pPr algn="ctr"/>
            <a:r>
              <a:rPr lang="ru-RU" altLang="ru-RU" sz="2400" b="1" i="1" dirty="0" smtClean="0">
                <a:solidFill>
                  <a:srgbClr val="333399"/>
                </a:solidFill>
              </a:rPr>
              <a:t>Безучётное потребление электрической энергии как злоупотребление доминирующим положением</a:t>
            </a:r>
            <a:endParaRPr lang="ru-RU" altLang="ru-RU" sz="2400" b="1" i="1" dirty="0">
              <a:solidFill>
                <a:srgbClr val="333399"/>
              </a:solidFill>
            </a:endParaRPr>
          </a:p>
        </p:txBody>
      </p:sp>
      <p:sp>
        <p:nvSpPr>
          <p:cNvPr id="129" name="TextShape 2"/>
          <p:cNvSpPr txBox="1"/>
          <p:nvPr/>
        </p:nvSpPr>
        <p:spPr>
          <a:xfrm>
            <a:off x="539552" y="2276872"/>
            <a:ext cx="8424936" cy="3356376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/>
          <a:p>
            <a:pPr algn="just"/>
            <a:r>
              <a:rPr lang="ru-RU" sz="2400" b="1" i="1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 pitchFamily="18" charset="0"/>
                <a:cs typeface="Times New Roman" pitchFamily="18" charset="0"/>
              </a:rPr>
              <a:t>                Абзац 13 </a:t>
            </a:r>
            <a:r>
              <a:rPr lang="ru-RU" sz="2400" b="1" i="1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 pitchFamily="18" charset="0"/>
                <a:cs typeface="Times New Roman" pitchFamily="18" charset="0"/>
              </a:rPr>
              <a:t>пункта 2 Основных положений функционирования розничных рынков электрической энергии, утверждённых постановлением Правительства Российской Федерации от 04 мая 2012 года № 442 </a:t>
            </a:r>
            <a:endParaRPr lang="ru-RU" sz="32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5123" name="Picture 3" descr="C:\Users\Дмитрий\Desktop\незаконное_потребление_электроэнергии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712" y="3955060"/>
            <a:ext cx="4876801" cy="2743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92314100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TextShape 1"/>
          <p:cNvSpPr txBox="1"/>
          <p:nvPr/>
        </p:nvSpPr>
        <p:spPr>
          <a:xfrm>
            <a:off x="2448000" y="332656"/>
            <a:ext cx="6588496" cy="1584176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/>
          <a:lstStyle/>
          <a:p>
            <a:pPr algn="ctr"/>
            <a:r>
              <a:rPr lang="ru-RU" altLang="ru-RU" sz="2400" b="1" i="1" dirty="0" smtClean="0">
                <a:solidFill>
                  <a:srgbClr val="333399"/>
                </a:solidFill>
              </a:rPr>
              <a:t>Безучётное потребление электрической энергии </a:t>
            </a:r>
            <a:endParaRPr lang="ru-RU" altLang="ru-RU" sz="2400" b="1" i="1" dirty="0">
              <a:solidFill>
                <a:srgbClr val="333399"/>
              </a:solidFill>
            </a:endParaRPr>
          </a:p>
        </p:txBody>
      </p:sp>
      <p:sp>
        <p:nvSpPr>
          <p:cNvPr id="129" name="TextShape 2"/>
          <p:cNvSpPr txBox="1"/>
          <p:nvPr/>
        </p:nvSpPr>
        <p:spPr>
          <a:xfrm>
            <a:off x="248360" y="2204864"/>
            <a:ext cx="8805304" cy="4032448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/>
          <a:p>
            <a:pPr algn="just"/>
            <a:r>
              <a:rPr lang="ru-RU" sz="2400" b="1" i="1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 pitchFamily="18" charset="0"/>
                <a:cs typeface="Times New Roman" pitchFamily="18" charset="0"/>
              </a:rPr>
              <a:t>                     </a:t>
            </a:r>
            <a:r>
              <a:rPr lang="ru-RU" sz="24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 pitchFamily="18" charset="0"/>
                <a:cs typeface="Times New Roman" pitchFamily="18" charset="0"/>
              </a:rPr>
              <a:t>Для </a:t>
            </a:r>
            <a:r>
              <a:rPr lang="ru-RU" sz="24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 pitchFamily="18" charset="0"/>
                <a:cs typeface="Times New Roman" pitchFamily="18" charset="0"/>
              </a:rPr>
              <a:t>возложения на потребителя обязанности по внесению платы за безучётное потребление необходимо </a:t>
            </a:r>
            <a:r>
              <a:rPr lang="ru-RU" sz="24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 pitchFamily="18" charset="0"/>
                <a:cs typeface="Times New Roman" pitchFamily="18" charset="0"/>
              </a:rPr>
              <a:t>установить </a:t>
            </a:r>
            <a:r>
              <a:rPr lang="ru-RU" sz="24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 pitchFamily="18" charset="0"/>
                <a:cs typeface="Times New Roman" pitchFamily="18" charset="0"/>
              </a:rPr>
              <a:t>наличие одного из следующих обстоятельств: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4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 pitchFamily="18" charset="0"/>
                <a:cs typeface="Times New Roman" pitchFamily="18" charset="0"/>
              </a:rPr>
              <a:t>вмешательство потребителя в работу прибора учета, включая нарушение (повреждение) пломб и (или) знаков визуального контроля;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4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 pitchFamily="18" charset="0"/>
                <a:cs typeface="Times New Roman" pitchFamily="18" charset="0"/>
              </a:rPr>
              <a:t>несоблюдение им сроков извещения об утрате (неисправности) прибора учета (системы учета);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4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 pitchFamily="18" charset="0"/>
                <a:cs typeface="Times New Roman" pitchFamily="18" charset="0"/>
              </a:rPr>
              <a:t>совершение иных действий (бездействий), которые привели к искажению данных об объеме потребления электрической энергии.</a:t>
            </a:r>
          </a:p>
        </p:txBody>
      </p:sp>
    </p:spTree>
    <p:extLst>
      <p:ext uri="{BB962C8B-B14F-4D97-AF65-F5344CB8AC3E}">
        <p14:creationId xmlns:p14="http://schemas.microsoft.com/office/powerpoint/2010/main" val="170037752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TextShape 1"/>
          <p:cNvSpPr txBox="1"/>
          <p:nvPr/>
        </p:nvSpPr>
        <p:spPr>
          <a:xfrm>
            <a:off x="2448000" y="332656"/>
            <a:ext cx="6588496" cy="1584176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/>
          <a:lstStyle/>
          <a:p>
            <a:pPr algn="ctr"/>
            <a:r>
              <a:rPr lang="ru-RU" altLang="ru-RU" sz="2400" b="1" i="1" dirty="0" smtClean="0">
                <a:solidFill>
                  <a:srgbClr val="333399"/>
                </a:solidFill>
              </a:rPr>
              <a:t>Безучётное потребление электрической энергии как злоупотребление доминирующим положением</a:t>
            </a:r>
            <a:endParaRPr lang="ru-RU" altLang="ru-RU" sz="2400" b="1" i="1" dirty="0">
              <a:solidFill>
                <a:srgbClr val="333399"/>
              </a:solidFill>
            </a:endParaRPr>
          </a:p>
        </p:txBody>
      </p:sp>
      <p:sp>
        <p:nvSpPr>
          <p:cNvPr id="129" name="TextShape 2"/>
          <p:cNvSpPr txBox="1"/>
          <p:nvPr/>
        </p:nvSpPr>
        <p:spPr>
          <a:xfrm>
            <a:off x="179512" y="2204864"/>
            <a:ext cx="8856984" cy="4536504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/>
          <a:p>
            <a:pPr algn="ctr"/>
            <a:r>
              <a:rPr lang="ru-RU" sz="2400" b="1" i="1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 pitchFamily="18" charset="0"/>
                <a:cs typeface="Times New Roman" pitchFamily="18" charset="0"/>
              </a:rPr>
              <a:t>Дело № 03-03/16-16</a:t>
            </a:r>
          </a:p>
          <a:p>
            <a:endParaRPr lang="ru-RU" sz="1000" b="1" i="1" strike="noStrike" spc="-1" dirty="0" smtClean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2400" b="1" i="1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 pitchFamily="18" charset="0"/>
                <a:cs typeface="Times New Roman" pitchFamily="18" charset="0"/>
              </a:rPr>
              <a:t>	Сетевая организация произвела расчёт объёма </a:t>
            </a:r>
            <a:r>
              <a:rPr lang="ru-RU" sz="2400" b="1" i="1" strike="noStrike" spc="-1" dirty="0" err="1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 pitchFamily="18" charset="0"/>
                <a:cs typeface="Times New Roman" pitchFamily="18" charset="0"/>
              </a:rPr>
              <a:t>безучётного</a:t>
            </a:r>
            <a:r>
              <a:rPr lang="ru-RU" sz="2400" b="1" i="1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 pitchFamily="18" charset="0"/>
                <a:cs typeface="Times New Roman" pitchFamily="18" charset="0"/>
              </a:rPr>
              <a:t> потребления электрической энергии без учёта значения максимальной мощности, установленного договором энергоснабжения, чем нарушила часть 1 статьи 10 Федерального закона от 26 июля 2006 года № 135-ФЗ «О защи</a:t>
            </a:r>
            <a:r>
              <a:rPr lang="ru-RU" sz="2400" b="1" i="1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 pitchFamily="18" charset="0"/>
                <a:cs typeface="Times New Roman" pitchFamily="18" charset="0"/>
              </a:rPr>
              <a:t>те конкуренции». Решение антимонопольного органа поддержано судами 2 инстанций. Предписание исполнено.</a:t>
            </a:r>
          </a:p>
          <a:p>
            <a:r>
              <a:rPr lang="ru-RU" sz="2400" b="1" i="1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 pitchFamily="18" charset="0"/>
                <a:cs typeface="Times New Roman" pitchFamily="18" charset="0"/>
              </a:rPr>
              <a:t>	В ходе рассмотрения дела гарантирующему поставщику выдано предупреждение об отзыве счёт-фактурой на оплату неправомерно рассчитанного объёма </a:t>
            </a:r>
            <a:r>
              <a:rPr lang="ru-RU" sz="2400" b="1" i="1" spc="-1" dirty="0" err="1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 pitchFamily="18" charset="0"/>
                <a:cs typeface="Times New Roman" pitchFamily="18" charset="0"/>
              </a:rPr>
              <a:t>безучётного</a:t>
            </a:r>
            <a:r>
              <a:rPr lang="ru-RU" sz="2400" b="1" i="1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 pitchFamily="18" charset="0"/>
                <a:cs typeface="Times New Roman" pitchFamily="18" charset="0"/>
              </a:rPr>
              <a:t> потребления. Предупреждение исполнено.</a:t>
            </a:r>
            <a:endParaRPr lang="ru-RU" sz="3200" spc="-1" dirty="0" smtClean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837991545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TextShape 1"/>
          <p:cNvSpPr txBox="1"/>
          <p:nvPr/>
        </p:nvSpPr>
        <p:spPr>
          <a:xfrm>
            <a:off x="2448000" y="332656"/>
            <a:ext cx="6588496" cy="1584176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/>
          <a:lstStyle/>
          <a:p>
            <a:pPr algn="ctr"/>
            <a:r>
              <a:rPr lang="ru-RU" altLang="ru-RU" sz="2400" b="1" i="1" dirty="0" smtClean="0">
                <a:solidFill>
                  <a:srgbClr val="333399"/>
                </a:solidFill>
              </a:rPr>
              <a:t>Безучётное потребление электрической энергии как злоупотребление доминирующим положением</a:t>
            </a:r>
            <a:endParaRPr lang="ru-RU" altLang="ru-RU" sz="2400" b="1" i="1" dirty="0">
              <a:solidFill>
                <a:srgbClr val="333399"/>
              </a:solidFill>
            </a:endParaRPr>
          </a:p>
        </p:txBody>
      </p:sp>
      <p:sp>
        <p:nvSpPr>
          <p:cNvPr id="129" name="TextShape 2"/>
          <p:cNvSpPr txBox="1"/>
          <p:nvPr/>
        </p:nvSpPr>
        <p:spPr>
          <a:xfrm>
            <a:off x="179512" y="2204864"/>
            <a:ext cx="8856984" cy="4536504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/>
          <a:p>
            <a:pPr algn="ctr"/>
            <a:r>
              <a:rPr lang="ru-RU" sz="2400" b="1" i="1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 pitchFamily="18" charset="0"/>
                <a:cs typeface="Times New Roman" pitchFamily="18" charset="0"/>
              </a:rPr>
              <a:t>Дело № 03-03/10-16</a:t>
            </a:r>
          </a:p>
          <a:p>
            <a:endParaRPr lang="ru-RU" sz="1000" b="1" i="1" strike="noStrike" spc="-1" dirty="0" smtClean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2400" b="1" i="1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 pitchFamily="18" charset="0"/>
                <a:cs typeface="Times New Roman" pitchFamily="18" charset="0"/>
              </a:rPr>
              <a:t>	Сетевая организация произвела расчёт объёма </a:t>
            </a:r>
            <a:r>
              <a:rPr lang="ru-RU" sz="2400" b="1" i="1" strike="noStrike" spc="-1" dirty="0" err="1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 pitchFamily="18" charset="0"/>
                <a:cs typeface="Times New Roman" pitchFamily="18" charset="0"/>
              </a:rPr>
              <a:t>безучётного</a:t>
            </a:r>
            <a:r>
              <a:rPr lang="ru-RU" sz="2400" b="1" i="1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 pitchFamily="18" charset="0"/>
                <a:cs typeface="Times New Roman" pitchFamily="18" charset="0"/>
              </a:rPr>
              <a:t> потребления электрической энергии в отношении потребителя</a:t>
            </a:r>
            <a:r>
              <a:rPr lang="ru-RU" sz="2400" b="1" i="1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400" b="1" i="1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 pitchFamily="18" charset="0"/>
                <a:cs typeface="Times New Roman" pitchFamily="18" charset="0"/>
              </a:rPr>
              <a:t>не являющегося собственником прибором учёта электрической энергии, </a:t>
            </a:r>
            <a:r>
              <a:rPr lang="ru-RU" sz="2400" b="1" i="1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 pitchFamily="18" charset="0"/>
                <a:cs typeface="Times New Roman" pitchFamily="18" charset="0"/>
              </a:rPr>
              <a:t> чем нарушила часть 1 статьи 10 Федерального закона от 26 июля 2006 года № 135-ФЗ «О защи</a:t>
            </a:r>
            <a:r>
              <a:rPr lang="ru-RU" sz="2400" b="1" i="1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 pitchFamily="18" charset="0"/>
                <a:cs typeface="Times New Roman" pitchFamily="18" charset="0"/>
              </a:rPr>
              <a:t>те конкуренции». Решением Арбитражного суда Ярославской области решение по делу № 03-03/10-16 признано незаконным. Решение суда в законную силу не вступило.</a:t>
            </a:r>
          </a:p>
          <a:p>
            <a:r>
              <a:rPr lang="ru-RU" sz="2400" b="1" i="1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3200" spc="-1" dirty="0" smtClean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521284833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TextShape 1"/>
          <p:cNvSpPr txBox="1"/>
          <p:nvPr/>
        </p:nvSpPr>
        <p:spPr>
          <a:xfrm>
            <a:off x="2448000" y="332656"/>
            <a:ext cx="6588496" cy="1584176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/>
          <a:lstStyle/>
          <a:p>
            <a:pPr algn="ctr"/>
            <a:r>
              <a:rPr lang="ru-RU" altLang="ru-RU" sz="2400" b="1" i="1" dirty="0" smtClean="0">
                <a:solidFill>
                  <a:srgbClr val="333399"/>
                </a:solidFill>
              </a:rPr>
              <a:t>Безучётное потребление электрической энергии как злоупотребление доминирующим положением</a:t>
            </a:r>
            <a:endParaRPr lang="ru-RU" altLang="ru-RU" sz="2400" b="1" i="1" dirty="0">
              <a:solidFill>
                <a:srgbClr val="333399"/>
              </a:solidFill>
            </a:endParaRPr>
          </a:p>
        </p:txBody>
      </p:sp>
      <p:sp>
        <p:nvSpPr>
          <p:cNvPr id="129" name="TextShape 2"/>
          <p:cNvSpPr txBox="1"/>
          <p:nvPr/>
        </p:nvSpPr>
        <p:spPr>
          <a:xfrm>
            <a:off x="0" y="2204864"/>
            <a:ext cx="9036496" cy="4536504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/>
          <a:p>
            <a:pPr algn="ctr"/>
            <a:r>
              <a:rPr lang="ru-RU" sz="2400" b="1" i="1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 pitchFamily="18" charset="0"/>
                <a:cs typeface="Times New Roman" pitchFamily="18" charset="0"/>
              </a:rPr>
              <a:t>Дело № 03-03/10-17</a:t>
            </a:r>
          </a:p>
          <a:p>
            <a:endParaRPr lang="ru-RU" sz="1000" b="1" i="1" strike="noStrike" spc="-1" dirty="0" smtClean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2400" b="1" i="1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 pitchFamily="18" charset="0"/>
                <a:cs typeface="Times New Roman" pitchFamily="18" charset="0"/>
              </a:rPr>
              <a:t>	 </a:t>
            </a:r>
            <a:r>
              <a:rPr lang="ru-RU" sz="2400" b="1" i="1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 pitchFamily="18" charset="0"/>
                <a:cs typeface="Times New Roman" pitchFamily="18" charset="0"/>
              </a:rPr>
              <a:t> Сетевой организацией при проведении проверки прибора учёта электрической энергии было </a:t>
            </a:r>
            <a:r>
              <a:rPr lang="ru-RU" sz="2400" b="1" i="1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 pitchFamily="18" charset="0"/>
                <a:cs typeface="Times New Roman" pitchFamily="18" charset="0"/>
              </a:rPr>
              <a:t>установлено несоответствие допустимому </a:t>
            </a:r>
            <a:r>
              <a:rPr lang="ru-RU" sz="2400" b="1" i="1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 pitchFamily="18" charset="0"/>
                <a:cs typeface="Times New Roman" pitchFamily="18" charset="0"/>
              </a:rPr>
              <a:t>напряжения в </a:t>
            </a:r>
            <a:r>
              <a:rPr lang="ru-RU" sz="2400" b="1" i="1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 pitchFamily="18" charset="0"/>
                <a:cs typeface="Times New Roman" pitchFamily="18" charset="0"/>
              </a:rPr>
              <a:t>фазе «А» и «С»  </a:t>
            </a:r>
            <a:r>
              <a:rPr lang="ru-RU" sz="2400" b="1" i="1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 pitchFamily="18" charset="0"/>
                <a:cs typeface="Times New Roman" pitchFamily="18" charset="0"/>
              </a:rPr>
              <a:t>в связи с чем был составлен акт о </a:t>
            </a:r>
            <a:r>
              <a:rPr lang="ru-RU" sz="2400" b="1" i="1" spc="-1" dirty="0" err="1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 pitchFamily="18" charset="0"/>
                <a:cs typeface="Times New Roman" pitchFamily="18" charset="0"/>
              </a:rPr>
              <a:t>безучётном</a:t>
            </a:r>
            <a:r>
              <a:rPr lang="ru-RU" sz="2400" b="1" i="1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 pitchFamily="18" charset="0"/>
                <a:cs typeface="Times New Roman" pitchFamily="18" charset="0"/>
              </a:rPr>
              <a:t> потреблении.</a:t>
            </a:r>
          </a:p>
          <a:p>
            <a:pPr algn="just"/>
            <a:r>
              <a:rPr lang="ru-RU" sz="2400" b="1" i="1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 pitchFamily="18" charset="0"/>
                <a:cs typeface="Times New Roman" pitchFamily="18" charset="0"/>
              </a:rPr>
              <a:t>	При этом, диспозиция </a:t>
            </a:r>
            <a:r>
              <a:rPr lang="ru-RU" sz="2400" b="1" i="1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 pitchFamily="18" charset="0"/>
                <a:cs typeface="Times New Roman" pitchFamily="18" charset="0"/>
              </a:rPr>
              <a:t>нормы, содержащейся в абзаце 13 пункта 2 Основных положений, не относит установленные по делу обстоятельства к </a:t>
            </a:r>
            <a:r>
              <a:rPr lang="ru-RU" sz="2400" b="1" i="1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 pitchFamily="18" charset="0"/>
                <a:cs typeface="Times New Roman" pitchFamily="18" charset="0"/>
              </a:rPr>
              <a:t>безучётному</a:t>
            </a:r>
            <a:r>
              <a:rPr lang="ru-RU" sz="2400" b="1" i="1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 pitchFamily="18" charset="0"/>
                <a:cs typeface="Times New Roman" pitchFamily="18" charset="0"/>
              </a:rPr>
              <a:t> потреблению </a:t>
            </a:r>
            <a:r>
              <a:rPr lang="ru-RU" sz="2400" b="1" i="1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 pitchFamily="18" charset="0"/>
                <a:cs typeface="Times New Roman" pitchFamily="18" charset="0"/>
              </a:rPr>
              <a:t>электроэнергии</a:t>
            </a:r>
            <a:r>
              <a:rPr lang="ru-RU" sz="2400" b="1" i="1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r>
              <a:rPr lang="ru-RU" sz="2400" b="1" i="1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2400" b="1" i="1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68388414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14754</TotalTime>
  <Words>434</Words>
  <Application>Microsoft Office PowerPoint</Application>
  <PresentationFormat>Экран (4:3)</PresentationFormat>
  <Paragraphs>117</Paragraphs>
  <Slides>20</Slides>
  <Notes>3</Notes>
  <HiddenSlides>0</HiddenSlides>
  <MMClips>0</MMClips>
  <ScaleCrop>false</ScaleCrop>
  <HeadingPairs>
    <vt:vector size="4" baseType="variant">
      <vt:variant>
        <vt:lpstr>Тема</vt:lpstr>
      </vt:variant>
      <vt:variant>
        <vt:i4>2</vt:i4>
      </vt:variant>
      <vt:variant>
        <vt:lpstr>Заголовки слайдов</vt:lpstr>
      </vt:variant>
      <vt:variant>
        <vt:i4>20</vt:i4>
      </vt:variant>
    </vt:vector>
  </HeadingPairs>
  <TitlesOfParts>
    <vt:vector size="22" baseType="lpstr">
      <vt:lpstr>Office Theme</vt:lpstr>
      <vt:lpstr>Office Theme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 Спасибо за внимание!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Нагайчук Е.Г.</dc:creator>
  <cp:lastModifiedBy>User</cp:lastModifiedBy>
  <cp:revision>1048</cp:revision>
  <cp:lastPrinted>2017-08-17T13:03:15Z</cp:lastPrinted>
  <dcterms:created xsi:type="dcterms:W3CDTF">2011-08-24T10:02:51Z</dcterms:created>
  <dcterms:modified xsi:type="dcterms:W3CDTF">2017-11-30T05:47:08Z</dcterms:modified>
  <dc:language>ru-RU</dc:languag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ppVersion">
    <vt:lpwstr>14.0000</vt:lpwstr>
  </property>
  <property fmtid="{D5CDD505-2E9C-101B-9397-08002B2CF9AE}" pid="3" name="HiddenSlides">
    <vt:i4>0</vt:i4>
  </property>
  <property fmtid="{D5CDD505-2E9C-101B-9397-08002B2CF9AE}" pid="4" name="HyperlinksChanged">
    <vt:bool>false</vt:bool>
  </property>
  <property fmtid="{D5CDD505-2E9C-101B-9397-08002B2CF9AE}" pid="5" name="LinksUpToDate">
    <vt:bool>false</vt:bool>
  </property>
  <property fmtid="{D5CDD505-2E9C-101B-9397-08002B2CF9AE}" pid="6" name="MMClips">
    <vt:i4>0</vt:i4>
  </property>
  <property fmtid="{D5CDD505-2E9C-101B-9397-08002B2CF9AE}" pid="7" name="Notes">
    <vt:i4>7</vt:i4>
  </property>
  <property fmtid="{D5CDD505-2E9C-101B-9397-08002B2CF9AE}" pid="8" name="PresentationFormat">
    <vt:lpwstr>Экран (4:3)</vt:lpwstr>
  </property>
  <property fmtid="{D5CDD505-2E9C-101B-9397-08002B2CF9AE}" pid="9" name="ScaleCrop">
    <vt:bool>false</vt:bool>
  </property>
  <property fmtid="{D5CDD505-2E9C-101B-9397-08002B2CF9AE}" pid="10" name="ShareDoc">
    <vt:bool>false</vt:bool>
  </property>
  <property fmtid="{D5CDD505-2E9C-101B-9397-08002B2CF9AE}" pid="11" name="Slides">
    <vt:i4>14</vt:i4>
  </property>
</Properties>
</file>