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6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3.png" ContentType="image/png"/>
  <Override PartName="/ppt/media/image1.jpeg" ContentType="image/jpeg"/>
  <Override PartName="/ppt/media/image8.png" ContentType="image/png"/>
  <Override PartName="/ppt/media/image2.jpeg" ContentType="image/jpeg"/>
  <Override PartName="/ppt/media/image6.jpeg" ContentType="image/jpeg"/>
  <Override PartName="/ppt/media/image4.png" ContentType="image/png"/>
  <Override PartName="/ppt/media/image7.png" ContentType="image/png"/>
  <Override PartName="/ppt/media/image5.jpeg" ContentType="image/jpeg"/>
  <Override PartName="/ppt/media/image9.png" ContentType="image/png"/>
  <Override PartName="/ppt/media/image10.jpeg" ContentType="image/jpeg"/>
  <Override PartName="/ppt/media/image11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6781800" cy="99187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1733279-049E-4D29-A627-C4D11DDBFDB0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841920" y="9421920"/>
            <a:ext cx="2924640" cy="48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880" rIns="92880" tIns="46440" bIns="46440" anchor="b"/>
          <a:p>
            <a:pPr algn="r">
              <a:lnSpc>
                <a:spcPct val="100000"/>
              </a:lnSpc>
            </a:pPr>
            <a:fld id="{07448D23-5808-4718-B5FA-FC02ED751844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&lt;номер&gt;</a:t>
            </a:fld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677880" y="4710240"/>
            <a:ext cx="5420160" cy="445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3841920" y="9421920"/>
            <a:ext cx="292572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880" rIns="92880" tIns="46440" bIns="46440" anchor="b"/>
          <a:p>
            <a:pPr algn="r">
              <a:lnSpc>
                <a:spcPct val="100000"/>
              </a:lnSpc>
            </a:pPr>
            <a:fld id="{14E8E97D-D79F-49FF-9F6B-4E684B7B5433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&lt;номер&gt;</a:t>
            </a:fld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677880" y="4710240"/>
            <a:ext cx="5421240" cy="4459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38" descr=""/>
          <p:cNvPicPr/>
          <p:nvPr/>
        </p:nvPicPr>
        <p:blipFill>
          <a:blip r:embed="rId2"/>
          <a:stretch/>
        </p:blipFill>
        <p:spPr>
          <a:xfrm>
            <a:off x="0" y="0"/>
            <a:ext cx="9138240" cy="2632680"/>
          </a:xfrm>
          <a:prstGeom prst="rect">
            <a:avLst/>
          </a:prstGeom>
          <a:ln>
            <a:noFill/>
          </a:ln>
        </p:spPr>
      </p:pic>
      <p:pic>
        <p:nvPicPr>
          <p:cNvPr id="1" name="Рисунок 39" descr=""/>
          <p:cNvPicPr/>
          <p:nvPr/>
        </p:nvPicPr>
        <p:blipFill>
          <a:blip r:embed="rId3"/>
          <a:stretch/>
        </p:blipFill>
        <p:spPr>
          <a:xfrm>
            <a:off x="0" y="6624720"/>
            <a:ext cx="9138240" cy="25452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1" descr=""/>
          <p:cNvPicPr/>
          <p:nvPr/>
        </p:nvPicPr>
        <p:blipFill>
          <a:blip r:embed="rId2"/>
          <a:stretch/>
        </p:blipFill>
        <p:spPr>
          <a:xfrm>
            <a:off x="0" y="6624720"/>
            <a:ext cx="9138240" cy="25452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2" descr=""/>
          <p:cNvPicPr/>
          <p:nvPr/>
        </p:nvPicPr>
        <p:blipFill>
          <a:blip r:embed="rId3"/>
          <a:stretch/>
        </p:blipFill>
        <p:spPr>
          <a:xfrm>
            <a:off x="0" y="0"/>
            <a:ext cx="9138240" cy="90216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2341440" y="3296160"/>
            <a:ext cx="6581880" cy="222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Практика и проблемы пресечения нарушений антимонопольного законодательства со стороны органов государственной власти и местного самоуправления Ярославской области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2341440" y="2262240"/>
            <a:ext cx="6653880" cy="85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Управление Федеральной антимонопольной службы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 Ярославской области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4537440" y="5976000"/>
            <a:ext cx="4532400" cy="60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3000"/>
              </a:lnSpc>
            </a:pPr>
            <a:r>
              <a:rPr b="0" lang="ru-RU" sz="14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Начальник отдела органов власти и рекламы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ru-RU" sz="14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Гудкевич Елена Владимировна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Рисунок 121" descr=""/>
          <p:cNvPicPr/>
          <p:nvPr/>
        </p:nvPicPr>
        <p:blipFill>
          <a:blip r:embed="rId1"/>
          <a:stretch/>
        </p:blipFill>
        <p:spPr>
          <a:xfrm>
            <a:off x="144000" y="5438520"/>
            <a:ext cx="2889720" cy="1037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531080" y="617760"/>
            <a:ext cx="7770960" cy="132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914400">
              <a:lnSpc>
                <a:spcPct val="100000"/>
              </a:lnSpc>
            </a:pPr>
            <a:r>
              <a:rPr b="1" lang="ru-RU" sz="24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Статья 15 Закона о защите конкуренции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(Запрет на ограничивающие конкуренцию акты и действия)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36440" y="2395800"/>
            <a:ext cx="9006840" cy="422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Часть 1 ст.15: Органам государственной власти, организациям, участвующим в предоставлении государственных или муниципальных услуг, а также государственным внебюджетным фондам, Центральному банку РФ запрещается: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установление запретов или введение ограничений в отношении осуществления отдельных видов деятельности или производства определенных видов товаров;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необоснованное препятствование осуществлению деятельности хозяйствующими субъектами;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установление запретов или введение ограничений в отношении свободного перемещения товаров;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установление для приобретателей товаров ограничений выбора хозяйствующих субъектов, которые предоставляют такие товары;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предоставление хозяйствующему субъекту доступа к информации в приоритетном порядке;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предоставление государственной или муниципальной преференции в нарушение требований, установленных главой 5 настоящего Федерального закона;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создание дискриминационных условий.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531080" y="617760"/>
            <a:ext cx="7770960" cy="132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914400">
              <a:lnSpc>
                <a:spcPct val="100000"/>
              </a:lnSpc>
            </a:pPr>
            <a:r>
              <a:rPr b="1" lang="ru-RU" sz="24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Статья 39.1 Закона о защите конкуренции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(Предупреждение)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64800" y="2232000"/>
            <a:ext cx="9006840" cy="446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целях пресечения действий (бездействия), которые приводят или могут привести к недопущению, ограничению, устранению конкуренции и (или) ущемлению интересов других лиц в сфере предпринимательской деятельности либо ущемлению интересов неопределенного круга потребителей, антимонопольный орган выдает предупреждение в письменной форме о прекращении действий (бездействия), об отмене или изменении актов, которые содержат признаки нарушения антимонопольного законодательства, либо об устранении причин и условий, способствовавших возникновению такого нарушения, и о принятии мер по устранению последствий такого нарушения.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Предупреждение должно содержать: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1) выводы о наличии оснований для его выдачи;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2) нормы антимонопольного законодательства, которые нарушены действиями (бездействием) лица, которому выдается предупреждение;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3) перечень действий, направленных на прекращение нарушения антимонопольного законодательства, устранение причин и условий, способствовавших возникновению такого нарушения, устранение последствий такого нарушения, а также разумный срок их выполнения.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531080" y="617760"/>
            <a:ext cx="7770960" cy="132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914400">
              <a:lnSpc>
                <a:spcPct val="100000"/>
              </a:lnSpc>
            </a:pPr>
            <a:r>
              <a:rPr b="1" lang="ru-RU" sz="24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Статья 16 Закона о защите конкуренции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(Запрет на ограничивающие конкуренцию соглашения или согласованные действия)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136440" y="2197800"/>
            <a:ext cx="9006840" cy="447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</a:t>
            </a: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Запрещаются соглашения между органами государственной власти, органами местного самоуправления, а также государственными внебюджетными фондами, Центральным банком РФ или между ними и хоз. субъектами либо осуществление этими органами и организациями согласованных действий,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если такие соглашения или такое осуществление согласованных действий приводят или могут привести к недопущению, ограничению, устранению конкуренции, в частности к: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1) повышению, снижению или поддержанию цен (тарифов), за исключением случаев, если такие соглашения предусмотрены федеральными законами или нормативными правовыми актами Президента РФ, нормативными правовыми актами Правительства РФ;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2) экономически, технологически и иным образом не обоснованному установлению различных цен (тарифов) на один и тот же товар;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3) разделу товарного рынка по территориальному принципу, объему продажи или покупки товаров, ассортименту реализуемых товаров либо по составу продавцов или покупателей (заказчиков);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4) ограничению доступа на товарный рынок, выхода из товарного рынка или устранению с него хозяйствующих субъектов.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531080" y="617760"/>
            <a:ext cx="7770960" cy="132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914400">
              <a:lnSpc>
                <a:spcPct val="100000"/>
              </a:lnSpc>
            </a:pPr>
            <a:r>
              <a:rPr b="1" lang="ru-RU" sz="24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Статья 17 Закона о защите конкуренции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(Антимонопольные требования к торгам, запросу котировок цен на товары, запросу предложений)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36440" y="2197800"/>
            <a:ext cx="9006840" cy="447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</a:t>
            </a: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 проведении торгов, запроса, запроса предложений запрещаются действия, которые приводят или могут привести к недопущению, ограничению или устранению конкуренции, в том числе: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координация организаторами торгов, запроса котировок, запроса предложений или заказчиками деятельности их участников, а также заключение соглашений между организаторами торгов и (или) заказчиками с участниками этих торгов, если такие соглашения имеют своей целью либо приводят или могут привести к ограничению конкуренции и (или) созданию преимущественных условий для каких-либо участников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создание участнику торгов, запроса котировок, запроса предложений или нескольким участникам торгов, запроса котировок, запроса предложений преимущественных условий участия, в том числе путем доступа к информации, если иное не установлено федеральным законом;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нарушение порядка определения победителя или победителей торгов, запроса котировок, запроса предложений;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участие организаторов торгов, запроса котировок, запроса предложений или заказчиков и (или) работников организаторов или работников заказчиков в торгах, запросе котировок, запросе предложений.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006560" y="1295280"/>
            <a:ext cx="7340760" cy="100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Рисунок 118" descr=""/>
          <p:cNvPicPr/>
          <p:nvPr/>
        </p:nvPicPr>
        <p:blipFill>
          <a:blip r:embed="rId1"/>
          <a:stretch/>
        </p:blipFill>
        <p:spPr>
          <a:xfrm>
            <a:off x="2087640" y="3382920"/>
            <a:ext cx="771480" cy="789120"/>
          </a:xfrm>
          <a:prstGeom prst="rect">
            <a:avLst/>
          </a:prstGeom>
          <a:ln>
            <a:noFill/>
          </a:ln>
        </p:spPr>
      </p:pic>
      <p:sp>
        <p:nvSpPr>
          <p:cNvPr id="95" name="CustomShape 2"/>
          <p:cNvSpPr/>
          <p:nvPr/>
        </p:nvSpPr>
        <p:spPr>
          <a:xfrm>
            <a:off x="3168720" y="3527280"/>
            <a:ext cx="4853160" cy="546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0" lang="ru-RU" sz="3000" spc="-1" strike="noStrike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www.yaroslavl.fas.gov.ru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3271680" y="3621240"/>
            <a:ext cx="4853160" cy="747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4"/>
          <p:cNvSpPr/>
          <p:nvPr/>
        </p:nvSpPr>
        <p:spPr>
          <a:xfrm>
            <a:off x="3271680" y="4649760"/>
            <a:ext cx="5075640" cy="546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8" name="Рисунок 2" descr=""/>
          <p:cNvPicPr/>
          <p:nvPr/>
        </p:nvPicPr>
        <p:blipFill>
          <a:blip r:embed="rId2"/>
          <a:stretch/>
        </p:blipFill>
        <p:spPr>
          <a:xfrm>
            <a:off x="1748520" y="4601520"/>
            <a:ext cx="1323720" cy="744120"/>
          </a:xfrm>
          <a:prstGeom prst="rect">
            <a:avLst/>
          </a:prstGeom>
          <a:ln>
            <a:noFill/>
          </a:ln>
        </p:spPr>
      </p:pic>
      <p:sp>
        <p:nvSpPr>
          <p:cNvPr id="99" name="CustomShape 5"/>
          <p:cNvSpPr/>
          <p:nvPr/>
        </p:nvSpPr>
        <p:spPr>
          <a:xfrm>
            <a:off x="3168720" y="4778640"/>
            <a:ext cx="452664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www.vk.com/club49241928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14297</TotalTime>
  <Application>LibreOffice/5.1.2.2$Windows_x86 LibreOffice_project/d3bf12ecb743fc0d20e0be0c58ca359301eb705f</Application>
  <Words>529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2011-08-24T10:02:51Z</dcterms:created>
  <dc:creator>Нагайчук Е.Г.</dc:creator>
  <dc:description/>
  <dc:language>ru-RU</dc:language>
  <cp:lastModifiedBy>Елена Сергеевна Безрук</cp:lastModifiedBy>
  <cp:lastPrinted>2017-11-29T18:00:05Z</cp:lastPrinted>
  <dcterms:modified xsi:type="dcterms:W3CDTF">2017-11-30T09:11:12Z</dcterms:modified>
  <cp:revision>987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