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2"/>
  </p:notesMasterIdLst>
  <p:sldIdLst>
    <p:sldId id="273" r:id="rId3"/>
    <p:sldId id="260" r:id="rId4"/>
    <p:sldId id="306" r:id="rId5"/>
    <p:sldId id="319" r:id="rId6"/>
    <p:sldId id="326" r:id="rId7"/>
    <p:sldId id="323" r:id="rId8"/>
    <p:sldId id="325" r:id="rId9"/>
    <p:sldId id="327" r:id="rId10"/>
    <p:sldId id="302" r:id="rId11"/>
  </p:sldIdLst>
  <p:sldSz cx="9144000" cy="6858000" type="screen4x3"/>
  <p:notesSz cx="6781800" cy="99187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CCFF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3" autoAdjust="0"/>
    <p:restoredTop sz="94676" autoAdjust="0"/>
  </p:normalViewPr>
  <p:slideViewPr>
    <p:cSldViewPr>
      <p:cViewPr>
        <p:scale>
          <a:sx n="94" d="100"/>
          <a:sy n="94" d="100"/>
        </p:scale>
        <p:origin x="-792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115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&lt;заголовок&gt;</a:t>
            </a:r>
          </a:p>
        </p:txBody>
      </p:sp>
      <p:sp>
        <p:nvSpPr>
          <p:cNvPr id="116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</a:p>
        </p:txBody>
      </p:sp>
      <p:sp>
        <p:nvSpPr>
          <p:cNvPr id="117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</a:p>
        </p:txBody>
      </p:sp>
      <p:sp>
        <p:nvSpPr>
          <p:cNvPr id="118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A91D2F62-C0CC-4664-8CFD-F45756C944BE}" type="slidenum"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99170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3841920" y="9421920"/>
            <a:ext cx="2926800" cy="4834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BB72E690-0D75-4F2B-8C82-2A089551B535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1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6" name="CustomShape 2"/>
          <p:cNvSpPr/>
          <p:nvPr/>
        </p:nvSpPr>
        <p:spPr>
          <a:xfrm>
            <a:off x="677880" y="4710240"/>
            <a:ext cx="5422320" cy="4460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12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A91D2F62-C0CC-4664-8CFD-F45756C944BE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3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35767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12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A91D2F62-C0CC-4664-8CFD-F45756C944BE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4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35767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12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A91D2F62-C0CC-4664-8CFD-F45756C944BE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5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35767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12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A91D2F62-C0CC-4664-8CFD-F45756C944BE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6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357672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12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A91D2F62-C0CC-4664-8CFD-F45756C944BE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7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35767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12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A91D2F62-C0CC-4664-8CFD-F45756C944BE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8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35767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6" name="Рисунок 3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7" name="Рисунок 36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4" name="Рисунок 73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5" name="Рисунок 7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8"/>
          <p:cNvPicPr/>
          <p:nvPr/>
        </p:nvPicPr>
        <p:blipFill>
          <a:blip r:embed="rId14"/>
          <a:stretch/>
        </p:blipFill>
        <p:spPr>
          <a:xfrm>
            <a:off x="0" y="0"/>
            <a:ext cx="9140400" cy="2634840"/>
          </a:xfrm>
          <a:prstGeom prst="rect">
            <a:avLst/>
          </a:prstGeom>
          <a:ln>
            <a:noFill/>
          </a:ln>
        </p:spPr>
      </p:pic>
      <p:pic>
        <p:nvPicPr>
          <p:cNvPr id="5" name="Рисунок 39"/>
          <p:cNvPicPr/>
          <p:nvPr/>
        </p:nvPicPr>
        <p:blipFill>
          <a:blip r:embed="rId15"/>
          <a:stretch/>
        </p:blipFill>
        <p:spPr>
          <a:xfrm>
            <a:off x="0" y="6624720"/>
            <a:ext cx="9140400" cy="256680"/>
          </a:xfrm>
          <a:prstGeom prst="rect">
            <a:avLst/>
          </a:prstGeom>
          <a:ln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Рисунок 38"/>
          <p:cNvPicPr/>
          <p:nvPr/>
        </p:nvPicPr>
        <p:blipFill>
          <a:blip r:embed="rId14"/>
          <a:stretch/>
        </p:blipFill>
        <p:spPr>
          <a:xfrm>
            <a:off x="0" y="0"/>
            <a:ext cx="9140400" cy="2634840"/>
          </a:xfrm>
          <a:prstGeom prst="rect">
            <a:avLst/>
          </a:prstGeom>
          <a:ln>
            <a:noFill/>
          </a:ln>
        </p:spPr>
      </p:pic>
      <p:pic>
        <p:nvPicPr>
          <p:cNvPr id="39" name="Рисунок 39"/>
          <p:cNvPicPr/>
          <p:nvPr/>
        </p:nvPicPr>
        <p:blipFill>
          <a:blip r:embed="rId15"/>
          <a:stretch/>
        </p:blipFill>
        <p:spPr>
          <a:xfrm>
            <a:off x="0" y="6624720"/>
            <a:ext cx="9140400" cy="25668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1553624" y="2708920"/>
            <a:ext cx="7197989" cy="222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ctr"/>
            <a:endParaRPr lang="ru-RU" sz="2800" b="1" spc="-1" dirty="0" smtClean="0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ctr"/>
            <a:r>
              <a:rPr lang="ru-RU" sz="2800" b="1" spc="-1" dirty="0" smtClean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Особенности </a:t>
            </a:r>
            <a:r>
              <a:rPr lang="ru-RU" sz="2800" b="1" spc="-1" dirty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процедуры заключения </a:t>
            </a:r>
            <a:r>
              <a:rPr lang="ru-RU" sz="2800" b="1" spc="-1" dirty="0" smtClean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договоров </a:t>
            </a:r>
            <a:r>
              <a:rPr lang="ru-RU" sz="2800" b="1" spc="-1" dirty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на </a:t>
            </a:r>
            <a:r>
              <a:rPr lang="ru-RU" sz="2800" b="1" spc="-1" dirty="0" smtClean="0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поставку и передачу электроэнергии</a:t>
            </a:r>
            <a:endParaRPr lang="ru-RU" sz="2800" b="1" spc="-1" dirty="0">
              <a:solidFill>
                <a:srgbClr val="333399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r">
              <a:lnSpc>
                <a:spcPct val="100000"/>
              </a:lnSpc>
            </a:pP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2561674" y="260648"/>
            <a:ext cx="6656040" cy="860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Управление Федеральной антимонопольной службы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по Ярославской области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491858" y="5246688"/>
            <a:ext cx="651363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r">
              <a:defRPr sz="2000" i="1">
                <a:solidFill>
                  <a:srgbClr val="333399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defRPr>
            </a:lvl1pPr>
            <a:lvl2pPr>
              <a:defRPr sz="28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2pPr>
            <a:lvl3pPr>
              <a:defRPr sz="24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3pPr>
            <a:lvl4pPr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4pPr>
            <a:lvl5pPr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5pPr>
            <a:lvl6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6pPr>
            <a:lvl7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7pPr>
            <a:lvl8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8pPr>
            <a:lvl9pPr eaLnBrk="0" hangingPunct="0"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ru-RU" altLang="ru-RU" dirty="0" smtClean="0"/>
              <a:t>Специалист-эксперт  </a:t>
            </a:r>
            <a:r>
              <a:rPr lang="ru-RU" altLang="ru-RU" dirty="0"/>
              <a:t>отдела </a:t>
            </a:r>
            <a:endParaRPr lang="ru-RU" altLang="ru-RU" dirty="0" smtClean="0"/>
          </a:p>
          <a:p>
            <a:r>
              <a:rPr lang="ru-RU" altLang="ru-RU" dirty="0" smtClean="0"/>
              <a:t>антимонопольного </a:t>
            </a:r>
            <a:r>
              <a:rPr lang="ru-RU" altLang="ru-RU" dirty="0"/>
              <a:t>контроля</a:t>
            </a:r>
          </a:p>
          <a:p>
            <a:r>
              <a:rPr lang="ru-RU" altLang="ru-RU" dirty="0"/>
              <a:t>Ярославского УФАС России</a:t>
            </a:r>
          </a:p>
          <a:p>
            <a:r>
              <a:rPr lang="ru-RU" altLang="ru-RU" dirty="0" smtClean="0"/>
              <a:t>Г.Н. </a:t>
            </a:r>
            <a:r>
              <a:rPr lang="ru-RU" altLang="ru-RU" dirty="0" err="1" smtClean="0"/>
              <a:t>Черногорова</a:t>
            </a:r>
            <a:endParaRPr lang="ru-RU" altLang="ru-RU" dirty="0"/>
          </a:p>
        </p:txBody>
      </p:sp>
      <p:pic>
        <p:nvPicPr>
          <p:cNvPr id="6" name="Рисунок 5"/>
          <p:cNvPicPr/>
          <p:nvPr/>
        </p:nvPicPr>
        <p:blipFill>
          <a:blip r:embed="rId3"/>
          <a:stretch/>
        </p:blipFill>
        <p:spPr>
          <a:xfrm>
            <a:off x="107504" y="5234319"/>
            <a:ext cx="2892240" cy="1040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670730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2448000" y="332656"/>
            <a:ext cx="6588496" cy="15841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altLang="ru-RU" sz="2400" b="1" i="1" dirty="0">
                <a:solidFill>
                  <a:srgbClr val="333399"/>
                </a:solidFill>
              </a:rPr>
              <a:t> </a:t>
            </a:r>
            <a:r>
              <a:rPr lang="ru-RU" altLang="ru-RU" sz="32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Нормативно-правовая база</a:t>
            </a:r>
            <a:endParaRPr lang="ru-RU" altLang="ru-RU" sz="3200" b="1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TextShape 2"/>
          <p:cNvSpPr txBox="1"/>
          <p:nvPr/>
        </p:nvSpPr>
        <p:spPr>
          <a:xfrm>
            <a:off x="179512" y="2275001"/>
            <a:ext cx="8856984" cy="40324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just"/>
            <a:endParaRPr lang="ru-RU" sz="2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indent="812800" algn="just"/>
            <a:r>
              <a:rPr lang="ru-RU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едеральный </a:t>
            </a:r>
            <a:r>
              <a:rPr lang="ru-RU" sz="2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закон от </a:t>
            </a:r>
            <a:r>
              <a:rPr lang="ru-RU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26 марта 2003 года № </a:t>
            </a:r>
            <a:r>
              <a:rPr lang="ru-RU" sz="2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35-ФЗ «Об электроэнергетике»</a:t>
            </a:r>
          </a:p>
          <a:p>
            <a:pPr indent="812800" algn="just"/>
            <a:r>
              <a:rPr lang="ru-RU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2. Постановление  </a:t>
            </a:r>
            <a:r>
              <a:rPr lang="ru-RU" sz="2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Правительства РФ от </a:t>
            </a:r>
            <a:r>
              <a:rPr lang="ru-RU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04 мая 2012 года № </a:t>
            </a:r>
            <a:r>
              <a:rPr lang="ru-RU" sz="2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442 </a:t>
            </a:r>
            <a:r>
              <a:rPr lang="ru-RU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«О </a:t>
            </a:r>
            <a:r>
              <a:rPr lang="ru-RU" sz="2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функционировании розничных рынков электрической энергии, полном и (или) частичном ограничении режима потребления электрической </a:t>
            </a:r>
            <a:r>
              <a:rPr lang="ru-RU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энергии»;</a:t>
            </a:r>
            <a:endParaRPr lang="ru-RU" sz="2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indent="711200" algn="just"/>
            <a:r>
              <a:rPr lang="ru-RU" sz="2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Постановление </a:t>
            </a:r>
            <a:r>
              <a:rPr lang="ru-RU" sz="2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Правительства РФ от </a:t>
            </a:r>
            <a:r>
              <a:rPr lang="ru-RU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27 декабря 2004 года № 861.</a:t>
            </a:r>
            <a:endParaRPr lang="ru-RU" sz="2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6329"/>
            <a:ext cx="1961425" cy="2611751"/>
          </a:xfrm>
          <a:prstGeom prst="rect">
            <a:avLst/>
          </a:prstGeom>
        </p:spPr>
      </p:pic>
      <p:sp>
        <p:nvSpPr>
          <p:cNvPr id="128" name="TextShape 1"/>
          <p:cNvSpPr txBox="1"/>
          <p:nvPr/>
        </p:nvSpPr>
        <p:spPr>
          <a:xfrm>
            <a:off x="2123728" y="71094"/>
            <a:ext cx="6735790" cy="95517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altLang="ru-RU" sz="2400" b="1" i="1" dirty="0" smtClean="0">
                <a:solidFill>
                  <a:srgbClr val="333399"/>
                </a:solidFill>
              </a:rPr>
              <a:t>  </a:t>
            </a:r>
          </a:p>
          <a:p>
            <a:pPr algn="ctr"/>
            <a:endParaRPr lang="ru-RU" altLang="ru-RU" sz="2400" b="1" i="1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32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Виды договоров, обеспечивающих поставку электрической энергии</a:t>
            </a:r>
          </a:p>
          <a:p>
            <a:pPr algn="ctr"/>
            <a:r>
              <a:rPr lang="ru-RU" altLang="ru-RU" sz="2400" b="1" i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400" b="1" i="1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22" y="3677144"/>
            <a:ext cx="3652377" cy="3043647"/>
          </a:xfrm>
          <a:prstGeom prst="rect">
            <a:avLst/>
          </a:prstGeom>
        </p:spPr>
      </p:pic>
      <p:sp>
        <p:nvSpPr>
          <p:cNvPr id="9" name="Блок-схема: процесс 8"/>
          <p:cNvSpPr/>
          <p:nvPr/>
        </p:nvSpPr>
        <p:spPr>
          <a:xfrm>
            <a:off x="1763688" y="2348880"/>
            <a:ext cx="3024336" cy="1040769"/>
          </a:xfrm>
          <a:prstGeom prst="flowChartProcess">
            <a:avLst/>
          </a:prstGeom>
          <a:solidFill>
            <a:srgbClr val="66FFCC"/>
          </a:solidFill>
          <a:ln>
            <a:solidFill>
              <a:srgbClr val="66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Договор энергоснабжения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5048144" y="2348879"/>
            <a:ext cx="3845204" cy="1040769"/>
          </a:xfrm>
          <a:prstGeom prst="flowChartProcess">
            <a:avLst/>
          </a:prstGeom>
          <a:solidFill>
            <a:srgbClr val="66FFCC"/>
          </a:solidFill>
          <a:ln>
            <a:solidFill>
              <a:srgbClr val="66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Договор купли-продажи (поставки) электрической энергии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31181" y="3784212"/>
            <a:ext cx="433696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 (уклонение) ГП от заключения договора, обеспечивающего поставку электрической энергии является нарушением пункта 5 части 1 статьи 10 Закона о защите конкуренции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1993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2144755" y="332656"/>
            <a:ext cx="6735790" cy="95517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altLang="ru-RU" sz="2400" b="1" i="1" dirty="0" smtClean="0">
                <a:solidFill>
                  <a:srgbClr val="333399"/>
                </a:solidFill>
              </a:rPr>
              <a:t>  </a:t>
            </a:r>
          </a:p>
          <a:p>
            <a:pPr algn="ctr"/>
            <a:endParaRPr lang="ru-RU" altLang="ru-RU" sz="2400" b="1" i="1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3200" b="1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Договорные модели </a:t>
            </a:r>
            <a:r>
              <a:rPr lang="ru-RU" altLang="ru-RU" sz="32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энергоснабжения</a:t>
            </a:r>
            <a:endParaRPr lang="ru-RU" altLang="ru-RU" sz="3200" b="1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6909668" y="3469229"/>
            <a:ext cx="2016224" cy="1656184"/>
          </a:xfrm>
          <a:prstGeom prst="flowChartProcess">
            <a:avLst/>
          </a:prstGeom>
          <a:solidFill>
            <a:srgbClr val="66FFCC"/>
          </a:solidFill>
          <a:ln>
            <a:solidFill>
              <a:srgbClr val="66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Потребитель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6942437" y="2520157"/>
            <a:ext cx="1983455" cy="949072"/>
          </a:xfrm>
          <a:prstGeom prst="triangle">
            <a:avLst/>
          </a:prstGeom>
          <a:solidFill>
            <a:srgbClr val="66FFCC"/>
          </a:solidFill>
          <a:ln>
            <a:solidFill>
              <a:srgbClr val="66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3352410" y="3596973"/>
            <a:ext cx="2808312" cy="1516274"/>
          </a:xfrm>
          <a:prstGeom prst="flowChartProcess">
            <a:avLst/>
          </a:prstGeom>
          <a:solidFill>
            <a:srgbClr val="66FFCC"/>
          </a:solidFill>
          <a:ln>
            <a:solidFill>
              <a:srgbClr val="66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Энергосбытовая</a:t>
            </a: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компания (ГП)</a:t>
            </a:r>
            <a:endParaRPr lang="ru-RU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153999" y="3617867"/>
            <a:ext cx="2459640" cy="1495380"/>
          </a:xfrm>
          <a:prstGeom prst="flowChartProcess">
            <a:avLst/>
          </a:prstGeom>
          <a:solidFill>
            <a:srgbClr val="66FFCC"/>
          </a:solidFill>
          <a:ln>
            <a:solidFill>
              <a:srgbClr val="66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Сетевая организация</a:t>
            </a:r>
            <a:endParaRPr lang="ru-RU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Развернутая стрелка 20"/>
          <p:cNvSpPr/>
          <p:nvPr/>
        </p:nvSpPr>
        <p:spPr>
          <a:xfrm rot="10800000">
            <a:off x="5241497" y="5098152"/>
            <a:ext cx="2074088" cy="535274"/>
          </a:xfrm>
          <a:prstGeom prst="uturnArrow">
            <a:avLst>
              <a:gd name="adj1" fmla="val 25000"/>
              <a:gd name="adj2" fmla="val 25000"/>
              <a:gd name="adj3" fmla="val 27712"/>
              <a:gd name="adj4" fmla="val 43750"/>
              <a:gd name="adj5" fmla="val 7500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Развернутая стрелка 22"/>
          <p:cNvSpPr/>
          <p:nvPr/>
        </p:nvSpPr>
        <p:spPr>
          <a:xfrm rot="10800000">
            <a:off x="1687205" y="5125413"/>
            <a:ext cx="2074088" cy="535274"/>
          </a:xfrm>
          <a:prstGeom prst="uturnArrow">
            <a:avLst>
              <a:gd name="adj1" fmla="val 25000"/>
              <a:gd name="adj2" fmla="val 25000"/>
              <a:gd name="adj3" fmla="val 27712"/>
              <a:gd name="adj4" fmla="val 43750"/>
              <a:gd name="adj5" fmla="val 7500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15262" y="5770147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по полному тарифу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41531" y="5770147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сетевой составляющей</a:t>
            </a:r>
          </a:p>
        </p:txBody>
      </p:sp>
      <p:sp>
        <p:nvSpPr>
          <p:cNvPr id="31" name="Двойная стрелка влево/вправо 30"/>
          <p:cNvSpPr/>
          <p:nvPr/>
        </p:nvSpPr>
        <p:spPr>
          <a:xfrm>
            <a:off x="6168350" y="4210023"/>
            <a:ext cx="738771" cy="215571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Двойная стрелка влево/вправо 33"/>
          <p:cNvSpPr/>
          <p:nvPr/>
        </p:nvSpPr>
        <p:spPr>
          <a:xfrm>
            <a:off x="2613639" y="4150301"/>
            <a:ext cx="738771" cy="215571"/>
          </a:xfrm>
          <a:prstGeom prst="leftRight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Овальная выноска 35"/>
          <p:cNvSpPr/>
          <p:nvPr/>
        </p:nvSpPr>
        <p:spPr>
          <a:xfrm>
            <a:off x="2139321" y="2391846"/>
            <a:ext cx="2426177" cy="1274975"/>
          </a:xfrm>
          <a:prstGeom prst="wedgeEllipseCallout">
            <a:avLst>
              <a:gd name="adj1" fmla="val -14252"/>
              <a:gd name="adj2" fmla="val 85268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на передачу э/э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Овальная выноска 38"/>
          <p:cNvSpPr/>
          <p:nvPr/>
        </p:nvSpPr>
        <p:spPr>
          <a:xfrm>
            <a:off x="5241495" y="2282616"/>
            <a:ext cx="3639049" cy="1583595"/>
          </a:xfrm>
          <a:prstGeom prst="wedgeEllipseCallout">
            <a:avLst>
              <a:gd name="adj1" fmla="val -14053"/>
              <a:gd name="adj2" fmla="val 7441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энергоснабжения</a:t>
            </a:r>
          </a:p>
        </p:txBody>
      </p:sp>
    </p:spTree>
    <p:extLst>
      <p:ext uri="{BB962C8B-B14F-4D97-AF65-F5344CB8AC3E}">
        <p14:creationId xmlns:p14="http://schemas.microsoft.com/office/powerpoint/2010/main" val="418048748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2144755" y="332656"/>
            <a:ext cx="6735790" cy="95517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altLang="ru-RU" sz="2400" b="1" i="1" dirty="0" smtClean="0">
                <a:solidFill>
                  <a:srgbClr val="333399"/>
                </a:solidFill>
              </a:rPr>
              <a:t>  </a:t>
            </a:r>
          </a:p>
          <a:p>
            <a:pPr algn="ctr"/>
            <a:endParaRPr lang="ru-RU" altLang="ru-RU" sz="2400" b="1" i="1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3200" b="1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Договорные модели </a:t>
            </a:r>
            <a:r>
              <a:rPr lang="ru-RU" altLang="ru-RU" sz="32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энергоснабжения</a:t>
            </a:r>
            <a:endParaRPr lang="ru-RU" altLang="ru-RU" sz="3200" b="1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3456180" y="3528530"/>
            <a:ext cx="2016224" cy="1656184"/>
          </a:xfrm>
          <a:prstGeom prst="flowChartProcess">
            <a:avLst/>
          </a:prstGeom>
          <a:solidFill>
            <a:srgbClr val="66FFCC"/>
          </a:solidFill>
          <a:ln>
            <a:solidFill>
              <a:srgbClr val="66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Потребитель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3456180" y="2579458"/>
            <a:ext cx="1983455" cy="949072"/>
          </a:xfrm>
          <a:prstGeom prst="triangle">
            <a:avLst/>
          </a:prstGeom>
          <a:solidFill>
            <a:srgbClr val="66FFCC"/>
          </a:solidFill>
          <a:ln>
            <a:solidFill>
              <a:srgbClr val="66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6287285" y="3464270"/>
            <a:ext cx="2325908" cy="1803204"/>
          </a:xfrm>
          <a:prstGeom prst="flowChartProcess">
            <a:avLst/>
          </a:prstGeom>
          <a:solidFill>
            <a:srgbClr val="66FFCC"/>
          </a:solidFill>
          <a:ln>
            <a:solidFill>
              <a:srgbClr val="66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Энергосбытовая</a:t>
            </a: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компания (ГП)</a:t>
            </a:r>
            <a:endParaRPr lang="ru-RU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170730" y="3536000"/>
            <a:ext cx="2459640" cy="1495380"/>
          </a:xfrm>
          <a:prstGeom prst="flowChartProcess">
            <a:avLst/>
          </a:prstGeom>
          <a:solidFill>
            <a:srgbClr val="66FFCC"/>
          </a:solidFill>
          <a:ln>
            <a:solidFill>
              <a:srgbClr val="66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Сетевая организация</a:t>
            </a:r>
            <a:endParaRPr lang="ru-RU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56613" y="2225515"/>
            <a:ext cx="30207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 электроэнергии 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(без передачи)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72647" y="5770147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Оплата услуг по передаче э/э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Двойная стрелка влево/вправо 30"/>
          <p:cNvSpPr/>
          <p:nvPr/>
        </p:nvSpPr>
        <p:spPr>
          <a:xfrm>
            <a:off x="5462961" y="4162274"/>
            <a:ext cx="738771" cy="215571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Двойная стрелка влево/вправо 33"/>
          <p:cNvSpPr/>
          <p:nvPr/>
        </p:nvSpPr>
        <p:spPr>
          <a:xfrm>
            <a:off x="2613639" y="4150301"/>
            <a:ext cx="738771" cy="215571"/>
          </a:xfrm>
          <a:prstGeom prst="leftRight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Овальная выноска 35"/>
          <p:cNvSpPr/>
          <p:nvPr/>
        </p:nvSpPr>
        <p:spPr>
          <a:xfrm>
            <a:off x="1428158" y="2329944"/>
            <a:ext cx="2426177" cy="1274975"/>
          </a:xfrm>
          <a:prstGeom prst="wedgeEllipseCallout">
            <a:avLst>
              <a:gd name="adj1" fmla="val 18053"/>
              <a:gd name="adj2" fmla="val 9096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на передачу э/э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Овальная выноска 38"/>
          <p:cNvSpPr/>
          <p:nvPr/>
        </p:nvSpPr>
        <p:spPr>
          <a:xfrm>
            <a:off x="4506701" y="4877161"/>
            <a:ext cx="3615862" cy="1504167"/>
          </a:xfrm>
          <a:prstGeom prst="wedgeEllipseCallout">
            <a:avLst>
              <a:gd name="adj1" fmla="val -13168"/>
              <a:gd name="adj2" fmla="val -8417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купли-продажи электрической энергии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Развернутая стрелка 16"/>
          <p:cNvSpPr/>
          <p:nvPr/>
        </p:nvSpPr>
        <p:spPr>
          <a:xfrm rot="10800000">
            <a:off x="1839605" y="5184713"/>
            <a:ext cx="2074088" cy="475973"/>
          </a:xfrm>
          <a:prstGeom prst="uturnArrow">
            <a:avLst>
              <a:gd name="adj1" fmla="val 25000"/>
              <a:gd name="adj2" fmla="val 25000"/>
              <a:gd name="adj3" fmla="val 27712"/>
              <a:gd name="adj4" fmla="val 43750"/>
              <a:gd name="adj5" fmla="val 7500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Развернутая стрелка 31"/>
          <p:cNvSpPr/>
          <p:nvPr/>
        </p:nvSpPr>
        <p:spPr>
          <a:xfrm>
            <a:off x="5429491" y="2993256"/>
            <a:ext cx="2074088" cy="535274"/>
          </a:xfrm>
          <a:prstGeom prst="uturnArrow">
            <a:avLst>
              <a:gd name="adj1" fmla="val 25000"/>
              <a:gd name="adj2" fmla="val 25000"/>
              <a:gd name="adj3" fmla="val 27712"/>
              <a:gd name="adj4" fmla="val 43750"/>
              <a:gd name="adj5" fmla="val 7500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42749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2144755" y="332656"/>
            <a:ext cx="6735790" cy="95517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altLang="ru-RU" sz="2400" b="1" i="1" dirty="0" smtClean="0">
                <a:solidFill>
                  <a:srgbClr val="333399"/>
                </a:solidFill>
              </a:rPr>
              <a:t>  </a:t>
            </a:r>
          </a:p>
          <a:p>
            <a:pPr algn="ctr"/>
            <a:endParaRPr lang="ru-RU" altLang="ru-RU" sz="2400" b="1" i="1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altLang="ru-RU" sz="3200" b="1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3200" b="1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Договор о возмездном оказании услуг по передаче электрической энергии</a:t>
            </a:r>
          </a:p>
          <a:p>
            <a:pPr algn="ctr"/>
            <a:endParaRPr lang="ru-RU" altLang="ru-RU" sz="3200" b="1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2587" y="2852936"/>
            <a:ext cx="8247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	 </a:t>
            </a:r>
            <a:endParaRPr lang="ru-RU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276872"/>
            <a:ext cx="939653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1717675">
              <a:buFont typeface="Arial" panose="020B0604020202020204" pitchFamily="34" charset="0"/>
              <a:buChar char="•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о заключении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осуществлении технологического присоединения (при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наличии);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однолинейная схема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электрической сети заявителя (потребителя электрической энергии, в интересах которого заключается договор) с указанием точек присоединения к объектам электросетевого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хозяйства;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разграничения балансовой принадлежности электросетей и акт разграничения эксплуатационной ответственности сторон (при их наличии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содержащие описание приборов учета, установленных в отношении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энергопринимающих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 - по желанию заявителя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 согласования технологической и (или) аварийной брони (при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19443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559" y="3717032"/>
            <a:ext cx="1659376" cy="2635984"/>
          </a:xfrm>
          <a:prstGeom prst="rect">
            <a:avLst/>
          </a:prstGeom>
        </p:spPr>
      </p:pic>
      <p:sp>
        <p:nvSpPr>
          <p:cNvPr id="128" name="TextShape 1"/>
          <p:cNvSpPr txBox="1"/>
          <p:nvPr/>
        </p:nvSpPr>
        <p:spPr>
          <a:xfrm>
            <a:off x="2144755" y="13342"/>
            <a:ext cx="6735790" cy="95517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altLang="ru-RU" sz="2400" b="1" i="1" dirty="0" smtClean="0">
                <a:solidFill>
                  <a:srgbClr val="333399"/>
                </a:solidFill>
              </a:rPr>
              <a:t>  </a:t>
            </a:r>
          </a:p>
          <a:p>
            <a:pPr algn="ctr"/>
            <a:endParaRPr lang="ru-RU" altLang="ru-RU" sz="2400" b="1" i="1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3200" b="1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Договор о возмездном оказании услуг по передаче электрической энергии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276872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случае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отсутствия в представленных документах сведений о заявителе, о дате и номере договора энергоснабжения, месте нахождения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энергопринимающих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устройств, сетевая организация в течение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рабочих дней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уведомляет об этом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заявителя.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  Несоблюдение сетевой организации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указанного срока, а также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неправомерный отказ в заключении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договора  является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нарушением 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антимонопольного законодательства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0241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2144755" y="13342"/>
            <a:ext cx="6735790" cy="95517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altLang="ru-RU" sz="2400" b="1" i="1" dirty="0" smtClean="0">
                <a:solidFill>
                  <a:srgbClr val="333399"/>
                </a:solidFill>
              </a:rPr>
              <a:t>  </a:t>
            </a:r>
          </a:p>
          <a:p>
            <a:pPr algn="ctr"/>
            <a:endParaRPr lang="ru-RU" altLang="ru-RU" sz="2400" b="1" i="1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3200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Бездоговорное потребление электрической энергии</a:t>
            </a:r>
            <a:endParaRPr lang="ru-RU" altLang="ru-RU" sz="3200" b="1" dirty="0" smtClean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2780928"/>
            <a:ext cx="80648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Действия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потребителя электрической энергии могут быть расценены как бездоговорное потребление (при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действующего договора о возмездном оказании услуг по передаче электрической энергии с сетевой организацией) только в случае уклонения данного потребителя от заключения данного договора с сетевой организацией.</a:t>
            </a:r>
          </a:p>
        </p:txBody>
      </p:sp>
    </p:spTree>
    <p:extLst>
      <p:ext uri="{BB962C8B-B14F-4D97-AF65-F5344CB8AC3E}">
        <p14:creationId xmlns:p14="http://schemas.microsoft.com/office/powerpoint/2010/main" val="275474445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429000"/>
            <a:ext cx="8229240" cy="1250280"/>
          </a:xfrm>
        </p:spPr>
        <p:txBody>
          <a:bodyPr/>
          <a:lstStyle/>
          <a:p>
            <a:pPr algn="ctr"/>
            <a:r>
              <a:rPr lang="ru-RU" sz="3600" b="1" kern="1200" spc="-1" dirty="0" smtClean="0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  <a:cs typeface="+mn-cs"/>
              </a:rPr>
              <a:t> Спасибо </a:t>
            </a:r>
            <a:r>
              <a:rPr lang="ru-RU" sz="3600" b="1" kern="1200" spc="-1" dirty="0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  <a:cs typeface="+mn-cs"/>
              </a:rPr>
              <a:t>за внимание!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548680"/>
            <a:ext cx="57606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pc="-1" dirty="0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Федеральной антимонопольной </a:t>
            </a:r>
            <a:r>
              <a:rPr lang="ru-RU" sz="2000" b="1" spc="-1" dirty="0" smtClean="0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службы по </a:t>
            </a:r>
            <a:r>
              <a:rPr lang="ru-RU" sz="2000" b="1" spc="-1" dirty="0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Ярославской области</a:t>
            </a:r>
            <a:endParaRPr lang="ru-R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95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15088</TotalTime>
  <Words>326</Words>
  <Application>Microsoft Office PowerPoint</Application>
  <PresentationFormat>Экран (4:3)</PresentationFormat>
  <Paragraphs>78</Paragraphs>
  <Slides>9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Нагайчук Е.Г.</dc:creator>
  <cp:lastModifiedBy>User</cp:lastModifiedBy>
  <cp:revision>1080</cp:revision>
  <cp:lastPrinted>2017-08-17T13:03:15Z</cp:lastPrinted>
  <dcterms:created xsi:type="dcterms:W3CDTF">2011-08-24T10:02:51Z</dcterms:created>
  <dcterms:modified xsi:type="dcterms:W3CDTF">2018-06-15T06:34:42Z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7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14</vt:i4>
  </property>
</Properties>
</file>