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73" r:id="rId3"/>
    <p:sldId id="323" r:id="rId4"/>
    <p:sldId id="260" r:id="rId5"/>
    <p:sldId id="318" r:id="rId6"/>
    <p:sldId id="306" r:id="rId7"/>
    <p:sldId id="319" r:id="rId8"/>
    <p:sldId id="322" r:id="rId9"/>
    <p:sldId id="320" r:id="rId10"/>
    <p:sldId id="313" r:id="rId11"/>
    <p:sldId id="321" r:id="rId12"/>
    <p:sldId id="312" r:id="rId13"/>
    <p:sldId id="302" r:id="rId14"/>
  </p:sldIdLst>
  <p:sldSz cx="9144000" cy="6858000" type="screen4x3"/>
  <p:notesSz cx="67818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9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91D2F62-C0CC-4664-8CFD-F45756C944BE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917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841920" y="9421920"/>
            <a:ext cx="2926800" cy="48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BB72E690-0D75-4F2B-8C82-2A089551B535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77880" y="4710240"/>
            <a:ext cx="5422320" cy="4460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Рисунок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9140400" cy="26348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0400" cy="2566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9140400" cy="263484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0400" cy="2566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553624" y="2708920"/>
            <a:ext cx="7197989" cy="222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ru-RU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Нарушение энергоснабжающими и сетевыми организациями правил введения ограничения потребления электрической энергии </a:t>
            </a:r>
            <a:endParaRPr lang="ru-RU" sz="2800" b="1" spc="-1" dirty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561674" y="260648"/>
            <a:ext cx="6656040" cy="86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Управление Федеральной антимонопольной службы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 Ярославской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491858" y="5246688"/>
            <a:ext cx="651363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r">
              <a:defRPr sz="2000" i="1">
                <a:solidFill>
                  <a:srgbClr val="33339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ru-RU" altLang="ru-RU" dirty="0"/>
              <a:t>Начальник отдела антимонопольного контроля</a:t>
            </a:r>
          </a:p>
          <a:p>
            <a:r>
              <a:rPr lang="ru-RU" altLang="ru-RU" dirty="0"/>
              <a:t>Ярославского УФАС России</a:t>
            </a:r>
          </a:p>
          <a:p>
            <a:r>
              <a:rPr lang="ru-RU" altLang="ru-RU" dirty="0"/>
              <a:t>А.С. Шушкова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/>
        </p:blipFill>
        <p:spPr>
          <a:xfrm>
            <a:off x="107504" y="5234319"/>
            <a:ext cx="2892240" cy="1040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707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48784c1fa7d97cbb67c19f233bde88c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170" y="4579961"/>
            <a:ext cx="1893332" cy="18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Shape 1"/>
          <p:cNvSpPr txBox="1"/>
          <p:nvPr/>
        </p:nvSpPr>
        <p:spPr>
          <a:xfrm>
            <a:off x="1979712" y="541309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r>
              <a:rPr lang="ru-RU" alt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Самоограничение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3768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36912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Самостоятельное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ограничение режима потребления  - осуществление полного или частичного ограничения режима потребления электрической энергии потребителем самостоятельно в его энергопринимающих устройствах и (или) на его объектах электроэнергетики любым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способом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473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051720" y="404664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03-03/05-16</a:t>
            </a:r>
            <a:endParaRPr lang="ru-RU" altLang="ru-RU" sz="32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34" y="2420888"/>
            <a:ext cx="87809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Гарантирующим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поставщиком допущено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несоблюдение порядка введения ограничения режима потребления электрической энергии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Потребителя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связи с имеющейся задолженностью у Общества, как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субисполнителя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оплате электроэнергии в размере, равном стоимости электрической энергии (мощности),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отпущенной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субабоненту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при отсутствии 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Потребителя,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у потребителя задолженности по договору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энергоснабжения.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Данные действия были признаны нарушением части 1 статьи 10 Закона о защите конкуренции.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549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229240" cy="1250280"/>
          </a:xfrm>
        </p:spPr>
        <p:txBody>
          <a:bodyPr/>
          <a:lstStyle/>
          <a:p>
            <a:pPr algn="ctr"/>
            <a:r>
              <a:rPr lang="ru-RU" sz="3600" b="1" kern="1200" spc="-1" dirty="0" smtClean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  <a:cs typeface="+mn-cs"/>
              </a:rPr>
              <a:t> Спасибо </a:t>
            </a:r>
            <a:r>
              <a:rPr lang="ru-RU" sz="3600" b="1" kern="1200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  <a:cs typeface="+mn-cs"/>
              </a:rPr>
              <a:t>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548680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антимонопольной </a:t>
            </a:r>
            <a:r>
              <a:rPr lang="ru-RU" sz="2000" b="1" spc="-1" dirty="0" smtClean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по </a:t>
            </a:r>
            <a:r>
              <a:rPr lang="ru-RU" sz="2000" b="1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митрий\Desktop\92f832ccce851701c11a2e07df4222e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63786"/>
            <a:ext cx="1728192" cy="123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Shape 1"/>
          <p:cNvSpPr txBox="1"/>
          <p:nvPr/>
        </p:nvSpPr>
        <p:spPr>
          <a:xfrm>
            <a:off x="2448000" y="332656"/>
            <a:ext cx="6588496" cy="15841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>
                <a:solidFill>
                  <a:srgbClr val="333399"/>
                </a:solidFill>
              </a:rPr>
              <a:t>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Ограничение режима потребления</a:t>
            </a:r>
          </a:p>
        </p:txBody>
      </p:sp>
      <p:sp>
        <p:nvSpPr>
          <p:cNvPr id="129" name="TextShape 2"/>
          <p:cNvSpPr txBox="1"/>
          <p:nvPr/>
        </p:nvSpPr>
        <p:spPr>
          <a:xfrm>
            <a:off x="179512" y="2366995"/>
            <a:ext cx="8424936" cy="4032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регулирования отношений, связанных с введением полного или частичного ограничения режима потребления электрической энергии потребителями электрической энергии (мощности) - участниками оптового и розничных рынков электрической энергии установлены Правилами полного и (или) частичного ограничения режима потребления электрической энергии,  утвержденными Постановлением Правительства РФ от 04 мая 2012 года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                 № 442 (далее – Правила введения ограничения).</a:t>
            </a:r>
            <a:endParaRPr lang="ru-RU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9207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митрий\Desktop\92f832ccce851701c11a2e07df4222e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82853"/>
            <a:ext cx="1728192" cy="123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Shape 1"/>
          <p:cNvSpPr txBox="1"/>
          <p:nvPr/>
        </p:nvSpPr>
        <p:spPr>
          <a:xfrm>
            <a:off x="2448000" y="332656"/>
            <a:ext cx="6588496" cy="15841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>
                <a:solidFill>
                  <a:srgbClr val="333399"/>
                </a:solidFill>
              </a:rPr>
              <a:t> </a:t>
            </a:r>
            <a:r>
              <a:rPr lang="ru-RU" alt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Ограничение режима потребления</a:t>
            </a:r>
          </a:p>
        </p:txBody>
      </p:sp>
      <p:sp>
        <p:nvSpPr>
          <p:cNvPr id="129" name="TextShape 2"/>
          <p:cNvSpPr txBox="1"/>
          <p:nvPr/>
        </p:nvSpPr>
        <p:spPr>
          <a:xfrm>
            <a:off x="178431" y="2366995"/>
            <a:ext cx="8424936" cy="4032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Ограничение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режима потребления  - полное и (или) частичное ограничение режима потребления электрической энергии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энергопринимающими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устройствами и (или) объектами электроэнергетики потребителя, в том числе уровня потребления электрической энергии, осуществляемое в порядке и в случаях, которые определяются настоящими Правилами.</a:t>
            </a:r>
            <a:endParaRPr lang="ru-RU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82686" y="-171400"/>
            <a:ext cx="853048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  <a:endParaRPr lang="ru-RU" altLang="ru-RU" sz="24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0344"/>
              </p:ext>
            </p:extLst>
          </p:nvPr>
        </p:nvGraphicFramePr>
        <p:xfrm>
          <a:off x="0" y="0"/>
          <a:ext cx="9144000" cy="68769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1718"/>
                <a:gridCol w="4923863"/>
                <a:gridCol w="2168419"/>
              </a:tblGrid>
              <a:tr h="3468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Инициатор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</a:t>
                      </a:r>
                      <a:endParaRPr lang="ru-RU" dirty="0"/>
                    </a:p>
                  </a:txBody>
                  <a:tcPr/>
                </a:tc>
              </a:tr>
              <a:tr h="2548287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ГП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ЭСК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</a:t>
                      </a:r>
                      <a:endParaRPr lang="ru-RU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оплате электроэнергии, услуг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Нарушение договора в части условий о релейной защите, противоаварийной и режимной автоматике, реактивных компенсаторах;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Ненадлежащее ТП (выявленное ГП)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Бездоговорное потребление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Сетевая организация, оказывающая услуги по передаче электрической энергии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u="sng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Субисполнитель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сетевая организация, имеющая техническую возможность ввести ограничение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Иное лицо, к объектам которого присоединен потребитель</a:t>
                      </a:r>
                      <a:endParaRPr lang="ru-RU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46819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Сетевая организация (лицо, к объектам которого присоединен потребитель)</a:t>
                      </a:r>
                      <a:endParaRPr lang="ru-RU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Задолженность по оплате услуг;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Нарушение договора в части условий о релейной защите, противоаварийной и режимной автоматике, реактивных компенсаторах;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Подключение оборудования, нарушающего характеристики ТП;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Прекращение обязательств по договору;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Бездоговорное потребление;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Требование судебного пристава-исполнителя;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Прекращение временного электроснабжения</a:t>
                      </a:r>
                      <a:endParaRPr lang="ru-RU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704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Потребитель</a:t>
                      </a:r>
                      <a:endParaRPr lang="ru-RU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Заявление потребителя</a:t>
                      </a:r>
                      <a:endParaRPr lang="ru-RU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828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323" y="2449008"/>
            <a:ext cx="6437924" cy="3740434"/>
          </a:xfrm>
          <a:prstGeom prst="rect">
            <a:avLst/>
          </a:prstGeom>
        </p:spPr>
      </p:pic>
      <p:sp>
        <p:nvSpPr>
          <p:cNvPr id="128" name="TextShape 1"/>
          <p:cNvSpPr txBox="1"/>
          <p:nvPr/>
        </p:nvSpPr>
        <p:spPr>
          <a:xfrm>
            <a:off x="2123728" y="71094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Ограничение режима потребления</a:t>
            </a:r>
          </a:p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Классификация по уровню ограничения</a:t>
            </a:r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331640" y="2636912"/>
            <a:ext cx="3401584" cy="1512168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Частичное введение ограничения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331640" y="4653136"/>
            <a:ext cx="3401584" cy="1536306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Полное введение ограничения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99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123728" y="71094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Частичное введение ограничения режима потребления электрической энергии</a:t>
            </a:r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587" y="2204864"/>
            <a:ext cx="82479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 Частичное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ограничение режима потребления вводится в отношении энергопринимающих устройств и (или) объектов электроэнергетики потребителей, имеющих в отношении этих устройств и (или) объектов составленный и согласованный в установленном законодательством Российской Федерации об электроэнергетике порядке акт согласования технологической и (или) аварийной брони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Категории потребителей электрической энергии (мощности), ограничение режима потребления электрической энергии которых может привести к экономическим, экологическим, социальным последствиям</a:t>
            </a:r>
          </a:p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установлены приложением к Постановлению № 442.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87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ШАС\публичные слушания\НДК\834f53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500" y="2641915"/>
            <a:ext cx="2861497" cy="382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9" y="2204865"/>
            <a:ext cx="59729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Наиболее распространенным нарушением является введение полного ограничения режима потребления электрической энергии в отношении объектов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организаций,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осуществляющие эксплуатацию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объектов 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централизованного водоснабжения и (или) канализации населенных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пунктов.</a:t>
            </a: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70581"/>
            <a:ext cx="1938255" cy="1912411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827584" y="2348880"/>
            <a:ext cx="8229240" cy="3977280"/>
          </a:xfrm>
        </p:spPr>
        <p:txBody>
          <a:bodyPr/>
          <a:lstStyle/>
          <a:p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Несоблюдение </a:t>
            </a:r>
            <a:r>
              <a:rPr lang="ru-RU" sz="24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специального порядка ограничения режима энергопотребления объектов </a:t>
            </a:r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2400" b="1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при направлении </a:t>
            </a:r>
            <a:r>
              <a:rPr lang="ru-RU" sz="2400" b="1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уведомлений  </a:t>
            </a:r>
            <a:r>
              <a:rPr lang="ru-RU" sz="2400" b="1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о введении ограничения и заявок на введение </a:t>
            </a:r>
            <a:r>
              <a:rPr lang="ru-RU" sz="2400" b="1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ограничения</a:t>
            </a:r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 является нарушением антимонопольного </a:t>
            </a:r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законодательства</a:t>
            </a:r>
          </a:p>
          <a:p>
            <a:pPr algn="just"/>
            <a:endParaRPr lang="ru-RU" sz="2400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/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2400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24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                       (№ А82-17886/2015, № А82-11315/2017).</a:t>
            </a:r>
          </a:p>
          <a:p>
            <a:endParaRPr lang="ru-RU" sz="2400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2400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123728" y="71094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Ограничение режима потребления</a:t>
            </a:r>
          </a:p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Классификация по исполнителю</a:t>
            </a:r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19704"/>
            <a:ext cx="6135081" cy="3384376"/>
          </a:xfrm>
          <a:prstGeom prst="rect">
            <a:avLst/>
          </a:prstGeom>
        </p:spPr>
      </p:pic>
      <p:sp>
        <p:nvSpPr>
          <p:cNvPr id="9" name="Блок-схема: процесс 8"/>
          <p:cNvSpPr/>
          <p:nvPr/>
        </p:nvSpPr>
        <p:spPr>
          <a:xfrm>
            <a:off x="2915816" y="2184614"/>
            <a:ext cx="2481961" cy="864096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Сетевая организация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197015" y="4118113"/>
            <a:ext cx="2481961" cy="864096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Субисполнитель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23528" y="4287146"/>
            <a:ext cx="2481961" cy="864096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Потребитель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145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15018</TotalTime>
  <Words>214</Words>
  <Application>Microsoft Office PowerPoint</Application>
  <PresentationFormat>Экран (4:3)</PresentationFormat>
  <Paragraphs>86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User</cp:lastModifiedBy>
  <cp:revision>1073</cp:revision>
  <cp:lastPrinted>2017-08-17T13:03:15Z</cp:lastPrinted>
  <dcterms:created xsi:type="dcterms:W3CDTF">2011-08-24T10:02:51Z</dcterms:created>
  <dcterms:modified xsi:type="dcterms:W3CDTF">2018-06-15T05:27:08Z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