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12"/>
  </p:notesMasterIdLst>
  <p:sldIdLst>
    <p:sldId id="520" r:id="rId2"/>
    <p:sldId id="600" r:id="rId3"/>
    <p:sldId id="519" r:id="rId4"/>
    <p:sldId id="603" r:id="rId5"/>
    <p:sldId id="616" r:id="rId6"/>
    <p:sldId id="619" r:id="rId7"/>
    <p:sldId id="610" r:id="rId8"/>
    <p:sldId id="618" r:id="rId9"/>
    <p:sldId id="620" r:id="rId10"/>
    <p:sldId id="558" r:id="rId11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C100763-FB23-4848-BAF8-5F40025F9B41}">
          <p14:sldIdLst>
            <p14:sldId id="520"/>
          </p14:sldIdLst>
        </p14:section>
        <p14:section name="Раздел без заголовка" id="{ACCC0016-4EFB-4F38-927A-ACF00B60CEB9}">
          <p14:sldIdLst>
            <p14:sldId id="600"/>
            <p14:sldId id="519"/>
            <p14:sldId id="603"/>
            <p14:sldId id="616"/>
            <p14:sldId id="619"/>
            <p14:sldId id="610"/>
            <p14:sldId id="618"/>
            <p14:sldId id="620"/>
            <p14:sldId id="55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EE2C3"/>
    <a:srgbClr val="760000"/>
    <a:srgbClr val="F3F2E9"/>
    <a:srgbClr val="C62824"/>
    <a:srgbClr val="826300"/>
    <a:srgbClr val="BB5305"/>
    <a:srgbClr val="9900CC"/>
    <a:srgbClr val="8E00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85662" autoAdjust="0"/>
  </p:normalViewPr>
  <p:slideViewPr>
    <p:cSldViewPr>
      <p:cViewPr>
        <p:scale>
          <a:sx n="90" d="100"/>
          <a:sy n="90" d="100"/>
        </p:scale>
        <p:origin x="-21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63D0D-7F61-4F08-96BE-2DFF5F298059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D981-A7FA-499C-BE2E-2C9823EA9E61}">
      <dgm:prSet phldrT="[Текст]" custT="1"/>
      <dgm:spPr/>
      <dgm:t>
        <a:bodyPr/>
        <a:lstStyle/>
        <a:p>
          <a:pPr algn="ctr"/>
          <a:r>
            <a:rPr lang="ru-RU" sz="1600" b="1" dirty="0" smtClean="0"/>
            <a:t>1. Утверждение схемы размещения рекламных конструкций на территории Ярославской области </a:t>
          </a:r>
          <a:endParaRPr lang="ru-RU" sz="1600" b="1" dirty="0"/>
        </a:p>
      </dgm:t>
    </dgm:pt>
    <dgm:pt modelId="{91806875-37F7-4B67-BC7B-35F7BDD0390F}" type="parTrans" cxnId="{EA6A9FFE-0243-48D4-B7BD-D44F046C604F}">
      <dgm:prSet/>
      <dgm:spPr/>
      <dgm:t>
        <a:bodyPr/>
        <a:lstStyle/>
        <a:p>
          <a:endParaRPr lang="ru-RU" sz="1600"/>
        </a:p>
      </dgm:t>
    </dgm:pt>
    <dgm:pt modelId="{22637149-84B6-44D8-A451-39B42FE64332}" type="sibTrans" cxnId="{EA6A9FFE-0243-48D4-B7BD-D44F046C604F}">
      <dgm:prSet/>
      <dgm:spPr/>
      <dgm:t>
        <a:bodyPr/>
        <a:lstStyle/>
        <a:p>
          <a:endParaRPr lang="ru-RU" sz="1600"/>
        </a:p>
      </dgm:t>
    </dgm:pt>
    <dgm:pt modelId="{FAFCD30F-D89D-4DC0-937E-9207F8EAB066}">
      <dgm:prSet custT="1"/>
      <dgm:spPr/>
      <dgm:t>
        <a:bodyPr/>
        <a:lstStyle/>
        <a:p>
          <a:pPr algn="ctr"/>
          <a:r>
            <a:rPr lang="ru-RU" sz="1600" b="1" dirty="0" smtClean="0"/>
            <a:t>2. Проведение </a:t>
          </a:r>
          <a:r>
            <a:rPr lang="ru-RU" sz="1600" b="1" dirty="0" smtClean="0"/>
            <a:t>торгов </a:t>
          </a:r>
          <a:r>
            <a:rPr lang="ru-RU" sz="1600" b="1" dirty="0" smtClean="0"/>
            <a:t>и заключение договоров на установку и эксплуатацию рекламных конструкций на земельных участках, находящиеся в собственности ЯО и собственность на которые не разграничена</a:t>
          </a:r>
          <a:endParaRPr lang="ru-RU" sz="1600" b="1" dirty="0"/>
        </a:p>
      </dgm:t>
    </dgm:pt>
    <dgm:pt modelId="{4788D8F6-2E88-4567-B9AE-654B20D1277D}" type="parTrans" cxnId="{A7CD4174-6472-47B6-AA0A-F65C83E67C4A}">
      <dgm:prSet/>
      <dgm:spPr/>
      <dgm:t>
        <a:bodyPr/>
        <a:lstStyle/>
        <a:p>
          <a:endParaRPr lang="ru-RU" sz="1600"/>
        </a:p>
      </dgm:t>
    </dgm:pt>
    <dgm:pt modelId="{D1D486B3-CBA9-49E0-B3A9-462B808BBC0D}" type="sibTrans" cxnId="{A7CD4174-6472-47B6-AA0A-F65C83E67C4A}">
      <dgm:prSet/>
      <dgm:spPr/>
      <dgm:t>
        <a:bodyPr/>
        <a:lstStyle/>
        <a:p>
          <a:endParaRPr lang="ru-RU" sz="1600"/>
        </a:p>
      </dgm:t>
    </dgm:pt>
    <dgm:pt modelId="{52BE35BB-21A1-40F5-B6B8-A907342FCBAE}">
      <dgm:prSet custT="1"/>
      <dgm:spPr/>
      <dgm:t>
        <a:bodyPr/>
        <a:lstStyle/>
        <a:p>
          <a:pPr algn="ctr"/>
          <a:r>
            <a:rPr lang="ru-RU" sz="1600" b="1" dirty="0" smtClean="0"/>
            <a:t>3. Выдача и аннулирование разрешений на установку и эксплуатацию рекламных конструкций</a:t>
          </a:r>
          <a:endParaRPr lang="ru-RU" sz="1600" b="1" dirty="0"/>
        </a:p>
      </dgm:t>
    </dgm:pt>
    <dgm:pt modelId="{683B4E61-F3B5-4AB2-96A1-92E7B0D7F99D}" type="parTrans" cxnId="{4BE8CEE3-0194-48CC-A2AA-490B6A7DA926}">
      <dgm:prSet/>
      <dgm:spPr/>
      <dgm:t>
        <a:bodyPr/>
        <a:lstStyle/>
        <a:p>
          <a:endParaRPr lang="ru-RU" sz="1600"/>
        </a:p>
      </dgm:t>
    </dgm:pt>
    <dgm:pt modelId="{E7E46E4F-41E8-4B84-B044-CBEF58B8A12C}" type="sibTrans" cxnId="{4BE8CEE3-0194-48CC-A2AA-490B6A7DA926}">
      <dgm:prSet/>
      <dgm:spPr/>
      <dgm:t>
        <a:bodyPr/>
        <a:lstStyle/>
        <a:p>
          <a:endParaRPr lang="ru-RU" sz="1600"/>
        </a:p>
      </dgm:t>
    </dgm:pt>
    <dgm:pt modelId="{1D9FCE49-1F36-4DD2-9CAC-2A8549EB5597}">
      <dgm:prSet custT="1"/>
      <dgm:spPr/>
      <dgm:t>
        <a:bodyPr/>
        <a:lstStyle/>
        <a:p>
          <a:pPr algn="ctr"/>
          <a:r>
            <a:rPr lang="ru-RU" sz="1600" b="1" dirty="0" smtClean="0"/>
            <a:t>4. Выдача предписаний о демонтаже рекламных конструкций, установленных без разрешительной документации</a:t>
          </a:r>
          <a:endParaRPr lang="ru-RU" sz="1600" b="1" dirty="0"/>
        </a:p>
      </dgm:t>
    </dgm:pt>
    <dgm:pt modelId="{88225B49-C999-4D0D-A4AA-1DE964EA25F4}" type="parTrans" cxnId="{5040A244-BEA3-4DE6-BB40-8EF0F281D0E2}">
      <dgm:prSet/>
      <dgm:spPr/>
      <dgm:t>
        <a:bodyPr/>
        <a:lstStyle/>
        <a:p>
          <a:endParaRPr lang="ru-RU" sz="1600"/>
        </a:p>
      </dgm:t>
    </dgm:pt>
    <dgm:pt modelId="{2F351059-1DDF-4452-AB7B-9D3DEAE63A0B}" type="sibTrans" cxnId="{5040A244-BEA3-4DE6-BB40-8EF0F281D0E2}">
      <dgm:prSet/>
      <dgm:spPr/>
      <dgm:t>
        <a:bodyPr/>
        <a:lstStyle/>
        <a:p>
          <a:endParaRPr lang="ru-RU" sz="1600"/>
        </a:p>
      </dgm:t>
    </dgm:pt>
    <dgm:pt modelId="{E2B1F5AD-EDE4-47FE-ACBB-B3537A4C4D6F}">
      <dgm:prSet custT="1"/>
      <dgm:spPr/>
      <dgm:t>
        <a:bodyPr/>
        <a:lstStyle/>
        <a:p>
          <a:pPr algn="ctr"/>
          <a:r>
            <a:rPr lang="ru-RU" sz="1600" b="1" dirty="0" smtClean="0"/>
            <a:t>5. Организация и контроль процесса демонтажа после принятия соответствующего решения</a:t>
          </a:r>
          <a:endParaRPr lang="ru-RU" sz="1600" b="1" dirty="0"/>
        </a:p>
      </dgm:t>
    </dgm:pt>
    <dgm:pt modelId="{8A5EC98A-BB86-4C63-B8DD-3A787EFA254D}" type="parTrans" cxnId="{E5A44B11-FBF5-489E-A394-9E32B4B1F368}">
      <dgm:prSet/>
      <dgm:spPr/>
      <dgm:t>
        <a:bodyPr/>
        <a:lstStyle/>
        <a:p>
          <a:endParaRPr lang="ru-RU" sz="1600"/>
        </a:p>
      </dgm:t>
    </dgm:pt>
    <dgm:pt modelId="{627F4863-C3C2-4458-A3EB-9057402B8267}" type="sibTrans" cxnId="{E5A44B11-FBF5-489E-A394-9E32B4B1F368}">
      <dgm:prSet/>
      <dgm:spPr/>
      <dgm:t>
        <a:bodyPr/>
        <a:lstStyle/>
        <a:p>
          <a:endParaRPr lang="ru-RU" sz="1600"/>
        </a:p>
      </dgm:t>
    </dgm:pt>
    <dgm:pt modelId="{74C88884-3507-4D80-8AD5-A4510D3800C7}" type="pres">
      <dgm:prSet presAssocID="{A7863D0D-7F61-4F08-96BE-2DFF5F29805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83D2AA-1D10-4627-B611-AF61D5195158}" type="pres">
      <dgm:prSet presAssocID="{22AAD981-A7FA-499C-BE2E-2C9823EA9E61}" presName="composite" presStyleCnt="0"/>
      <dgm:spPr/>
    </dgm:pt>
    <dgm:pt modelId="{CC37DF64-02B9-4F1C-B67E-A57685BAADAA}" type="pres">
      <dgm:prSet presAssocID="{22AAD981-A7FA-499C-BE2E-2C9823EA9E61}" presName="Image" presStyleLbl="alignNode1" presStyleIdx="0" presStyleCnt="5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F6F147E-F8F4-4133-93BC-303F0F3A29BA}" type="pres">
      <dgm:prSet presAssocID="{22AAD981-A7FA-499C-BE2E-2C9823EA9E61}" presName="Accent" presStyleLbl="parChTrans1D1" presStyleIdx="0" presStyleCnt="5"/>
      <dgm:spPr/>
    </dgm:pt>
    <dgm:pt modelId="{22C66AB9-D237-4679-8400-A2D42BC5A72D}" type="pres">
      <dgm:prSet presAssocID="{22AAD981-A7FA-499C-BE2E-2C9823EA9E61}" presName="Paren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9E7D1-3C40-4B8C-B5CB-B9649E003A03}" type="pres">
      <dgm:prSet presAssocID="{22637149-84B6-44D8-A451-39B42FE64332}" presName="sibTrans" presStyleCnt="0"/>
      <dgm:spPr/>
    </dgm:pt>
    <dgm:pt modelId="{91A65D3D-A8E9-48DB-9AE2-49114B42E9E2}" type="pres">
      <dgm:prSet presAssocID="{FAFCD30F-D89D-4DC0-937E-9207F8EAB066}" presName="composite" presStyleCnt="0"/>
      <dgm:spPr/>
    </dgm:pt>
    <dgm:pt modelId="{E7BC9483-A1DA-4DB3-BC9B-DCA4FA10FE2A}" type="pres">
      <dgm:prSet presAssocID="{FAFCD30F-D89D-4DC0-937E-9207F8EAB066}" presName="Image" presStyleLbl="alignNode1" presStyleIdx="1" presStyleCnt="5"/>
      <dgm:spPr>
        <a:blipFill rotWithShape="1"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7F092C91-9390-47C7-8C79-9CA34169E0AF}" type="pres">
      <dgm:prSet presAssocID="{FAFCD30F-D89D-4DC0-937E-9207F8EAB066}" presName="Accent" presStyleLbl="parChTrans1D1" presStyleIdx="1" presStyleCnt="5"/>
      <dgm:spPr/>
    </dgm:pt>
    <dgm:pt modelId="{DCB4A52E-C8BD-4E4C-900D-4BB9AF48F087}" type="pres">
      <dgm:prSet presAssocID="{FAFCD30F-D89D-4DC0-937E-9207F8EAB066}" presName="Paren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4E0E2-96A8-4928-B212-6E9287802E87}" type="pres">
      <dgm:prSet presAssocID="{D1D486B3-CBA9-49E0-B3A9-462B808BBC0D}" presName="sibTrans" presStyleCnt="0"/>
      <dgm:spPr/>
    </dgm:pt>
    <dgm:pt modelId="{0FDE662A-13C7-43A1-896B-DC89BA25C9D5}" type="pres">
      <dgm:prSet presAssocID="{52BE35BB-21A1-40F5-B6B8-A907342FCBAE}" presName="composite" presStyleCnt="0"/>
      <dgm:spPr/>
    </dgm:pt>
    <dgm:pt modelId="{F2F4E36C-30AA-44AC-B3D2-74FBFCD068D5}" type="pres">
      <dgm:prSet presAssocID="{52BE35BB-21A1-40F5-B6B8-A907342FCBAE}" presName="Image" presStyleLbl="alignNode1" presStyleIdx="2" presStyleCnt="5"/>
      <dgm:spPr>
        <a:blipFill rotWithShape="1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7BD1F7-7249-41FF-9E6A-013C2C4F2928}" type="pres">
      <dgm:prSet presAssocID="{52BE35BB-21A1-40F5-B6B8-A907342FCBAE}" presName="Accent" presStyleLbl="parChTrans1D1" presStyleIdx="2" presStyleCnt="5" custScaleX="2000000" custScaleY="63497" custLinFactNeighborY="19339"/>
      <dgm:spPr/>
    </dgm:pt>
    <dgm:pt modelId="{BFAEF9DA-6B78-4ED0-8754-143F3299E91B}" type="pres">
      <dgm:prSet presAssocID="{52BE35BB-21A1-40F5-B6B8-A907342FCBAE}" presName="Paren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9B17A-B46F-4C77-952E-70947B5FE02C}" type="pres">
      <dgm:prSet presAssocID="{E7E46E4F-41E8-4B84-B044-CBEF58B8A12C}" presName="sibTrans" presStyleCnt="0"/>
      <dgm:spPr/>
    </dgm:pt>
    <dgm:pt modelId="{B4186F6B-465C-4AD8-84CA-B283864E2820}" type="pres">
      <dgm:prSet presAssocID="{1D9FCE49-1F36-4DD2-9CAC-2A8549EB5597}" presName="composite" presStyleCnt="0"/>
      <dgm:spPr/>
    </dgm:pt>
    <dgm:pt modelId="{5A02E8E6-8C0D-4779-99AC-F85DE99B6A7F}" type="pres">
      <dgm:prSet presAssocID="{1D9FCE49-1F36-4DD2-9CAC-2A8549EB5597}" presName="Image" presStyleLbl="alignNode1" presStyleIdx="3" presStyleCnt="5"/>
      <dgm:spPr>
        <a:blipFill rotWithShape="1">
          <a:blip xmlns:r="http://schemas.openxmlformats.org/officeDocument/2006/relationships"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E4B242-0E26-4196-8500-28344C2450A3}" type="pres">
      <dgm:prSet presAssocID="{1D9FCE49-1F36-4DD2-9CAC-2A8549EB5597}" presName="Accent" presStyleLbl="parChTrans1D1" presStyleIdx="3" presStyleCnt="5"/>
      <dgm:spPr/>
    </dgm:pt>
    <dgm:pt modelId="{CD730386-A17C-40D2-93B8-F19919EEE754}" type="pres">
      <dgm:prSet presAssocID="{1D9FCE49-1F36-4DD2-9CAC-2A8549EB5597}" presName="Paren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C0970-2ECC-450A-864E-5C7624D91A3B}" type="pres">
      <dgm:prSet presAssocID="{2F351059-1DDF-4452-AB7B-9D3DEAE63A0B}" presName="sibTrans" presStyleCnt="0"/>
      <dgm:spPr/>
    </dgm:pt>
    <dgm:pt modelId="{45C6DD33-1531-44EE-AF16-CFBF39234C22}" type="pres">
      <dgm:prSet presAssocID="{E2B1F5AD-EDE4-47FE-ACBB-B3537A4C4D6F}" presName="composite" presStyleCnt="0"/>
      <dgm:spPr/>
    </dgm:pt>
    <dgm:pt modelId="{29C687C1-13A9-4F31-8094-5F7AC56CC645}" type="pres">
      <dgm:prSet presAssocID="{E2B1F5AD-EDE4-47FE-ACBB-B3537A4C4D6F}" presName="Image" presStyleLbl="alignNode1" presStyleIdx="4" presStyleCnt="5"/>
      <dgm:spPr>
        <a:blipFill rotWithShape="1">
          <a:blip xmlns:r="http://schemas.openxmlformats.org/officeDocument/2006/relationships"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954B913-ADF3-499D-8602-26AD1F1330E9}" type="pres">
      <dgm:prSet presAssocID="{E2B1F5AD-EDE4-47FE-ACBB-B3537A4C4D6F}" presName="Accent" presStyleLbl="parChTrans1D1" presStyleIdx="4" presStyleCnt="5"/>
      <dgm:spPr/>
    </dgm:pt>
    <dgm:pt modelId="{D83CCA89-4247-4656-AE00-FE09213B462A}" type="pres">
      <dgm:prSet presAssocID="{E2B1F5AD-EDE4-47FE-ACBB-B3537A4C4D6F}" presName="Paren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B2CEBC-0CEF-48A3-959B-B7E54C6F1F2F}" type="presOf" srcId="{22AAD981-A7FA-499C-BE2E-2C9823EA9E61}" destId="{22C66AB9-D237-4679-8400-A2D42BC5A72D}" srcOrd="0" destOrd="0" presId="urn:microsoft.com/office/officeart/2008/layout/PictureLineup"/>
    <dgm:cxn modelId="{5040A244-BEA3-4DE6-BB40-8EF0F281D0E2}" srcId="{A7863D0D-7F61-4F08-96BE-2DFF5F298059}" destId="{1D9FCE49-1F36-4DD2-9CAC-2A8549EB5597}" srcOrd="3" destOrd="0" parTransId="{88225B49-C999-4D0D-A4AA-1DE964EA25F4}" sibTransId="{2F351059-1DDF-4452-AB7B-9D3DEAE63A0B}"/>
    <dgm:cxn modelId="{82868B66-6450-4FAA-915F-CEC1ACCC60F3}" type="presOf" srcId="{52BE35BB-21A1-40F5-B6B8-A907342FCBAE}" destId="{BFAEF9DA-6B78-4ED0-8754-143F3299E91B}" srcOrd="0" destOrd="0" presId="urn:microsoft.com/office/officeart/2008/layout/PictureLineup"/>
    <dgm:cxn modelId="{DAD7F80D-E06F-4F07-8DC0-1ED8DBE9A6AA}" type="presOf" srcId="{1D9FCE49-1F36-4DD2-9CAC-2A8549EB5597}" destId="{CD730386-A17C-40D2-93B8-F19919EEE754}" srcOrd="0" destOrd="0" presId="urn:microsoft.com/office/officeart/2008/layout/PictureLineup"/>
    <dgm:cxn modelId="{4BE8CEE3-0194-48CC-A2AA-490B6A7DA926}" srcId="{A7863D0D-7F61-4F08-96BE-2DFF5F298059}" destId="{52BE35BB-21A1-40F5-B6B8-A907342FCBAE}" srcOrd="2" destOrd="0" parTransId="{683B4E61-F3B5-4AB2-96A1-92E7B0D7F99D}" sibTransId="{E7E46E4F-41E8-4B84-B044-CBEF58B8A12C}"/>
    <dgm:cxn modelId="{A571DE80-FE08-4AA8-89FA-4C0336E60AA0}" type="presOf" srcId="{E2B1F5AD-EDE4-47FE-ACBB-B3537A4C4D6F}" destId="{D83CCA89-4247-4656-AE00-FE09213B462A}" srcOrd="0" destOrd="0" presId="urn:microsoft.com/office/officeart/2008/layout/PictureLineup"/>
    <dgm:cxn modelId="{E5A44B11-FBF5-489E-A394-9E32B4B1F368}" srcId="{A7863D0D-7F61-4F08-96BE-2DFF5F298059}" destId="{E2B1F5AD-EDE4-47FE-ACBB-B3537A4C4D6F}" srcOrd="4" destOrd="0" parTransId="{8A5EC98A-BB86-4C63-B8DD-3A787EFA254D}" sibTransId="{627F4863-C3C2-4458-A3EB-9057402B8267}"/>
    <dgm:cxn modelId="{A7CD4174-6472-47B6-AA0A-F65C83E67C4A}" srcId="{A7863D0D-7F61-4F08-96BE-2DFF5F298059}" destId="{FAFCD30F-D89D-4DC0-937E-9207F8EAB066}" srcOrd="1" destOrd="0" parTransId="{4788D8F6-2E88-4567-B9AE-654B20D1277D}" sibTransId="{D1D486B3-CBA9-49E0-B3A9-462B808BBC0D}"/>
    <dgm:cxn modelId="{EEF27D3C-322B-4BF7-A23F-1B4B9D3C660F}" type="presOf" srcId="{A7863D0D-7F61-4F08-96BE-2DFF5F298059}" destId="{74C88884-3507-4D80-8AD5-A4510D3800C7}" srcOrd="0" destOrd="0" presId="urn:microsoft.com/office/officeart/2008/layout/PictureLineup"/>
    <dgm:cxn modelId="{EA6A9FFE-0243-48D4-B7BD-D44F046C604F}" srcId="{A7863D0D-7F61-4F08-96BE-2DFF5F298059}" destId="{22AAD981-A7FA-499C-BE2E-2C9823EA9E61}" srcOrd="0" destOrd="0" parTransId="{91806875-37F7-4B67-BC7B-35F7BDD0390F}" sibTransId="{22637149-84B6-44D8-A451-39B42FE64332}"/>
    <dgm:cxn modelId="{F0FE76C0-277B-4C19-8EC8-9A364A27D764}" type="presOf" srcId="{FAFCD30F-D89D-4DC0-937E-9207F8EAB066}" destId="{DCB4A52E-C8BD-4E4C-900D-4BB9AF48F087}" srcOrd="0" destOrd="0" presId="urn:microsoft.com/office/officeart/2008/layout/PictureLineup"/>
    <dgm:cxn modelId="{B52697AF-5866-4B63-82B5-6CCBEAC221FF}" type="presParOf" srcId="{74C88884-3507-4D80-8AD5-A4510D3800C7}" destId="{E483D2AA-1D10-4627-B611-AF61D5195158}" srcOrd="0" destOrd="0" presId="urn:microsoft.com/office/officeart/2008/layout/PictureLineup"/>
    <dgm:cxn modelId="{067AE104-4715-4D56-B1DF-AF6BA690ECD2}" type="presParOf" srcId="{E483D2AA-1D10-4627-B611-AF61D5195158}" destId="{CC37DF64-02B9-4F1C-B67E-A57685BAADAA}" srcOrd="0" destOrd="0" presId="urn:microsoft.com/office/officeart/2008/layout/PictureLineup"/>
    <dgm:cxn modelId="{13135074-54D4-42CE-A25F-EA1EF59E594C}" type="presParOf" srcId="{E483D2AA-1D10-4627-B611-AF61D5195158}" destId="{DF6F147E-F8F4-4133-93BC-303F0F3A29BA}" srcOrd="1" destOrd="0" presId="urn:microsoft.com/office/officeart/2008/layout/PictureLineup"/>
    <dgm:cxn modelId="{8CBEB379-CAE1-43D9-B47D-AC5A9DFA938E}" type="presParOf" srcId="{E483D2AA-1D10-4627-B611-AF61D5195158}" destId="{22C66AB9-D237-4679-8400-A2D42BC5A72D}" srcOrd="2" destOrd="0" presId="urn:microsoft.com/office/officeart/2008/layout/PictureLineup"/>
    <dgm:cxn modelId="{2EA1845A-C6F3-4CBD-9AA0-C069604BE061}" type="presParOf" srcId="{74C88884-3507-4D80-8AD5-A4510D3800C7}" destId="{0E39E7D1-3C40-4B8C-B5CB-B9649E003A03}" srcOrd="1" destOrd="0" presId="urn:microsoft.com/office/officeart/2008/layout/PictureLineup"/>
    <dgm:cxn modelId="{2C3AFEC0-605A-497F-8241-26034B1C2A05}" type="presParOf" srcId="{74C88884-3507-4D80-8AD5-A4510D3800C7}" destId="{91A65D3D-A8E9-48DB-9AE2-49114B42E9E2}" srcOrd="2" destOrd="0" presId="urn:microsoft.com/office/officeart/2008/layout/PictureLineup"/>
    <dgm:cxn modelId="{20CE42B8-74BA-4763-8B91-1A40F8347778}" type="presParOf" srcId="{91A65D3D-A8E9-48DB-9AE2-49114B42E9E2}" destId="{E7BC9483-A1DA-4DB3-BC9B-DCA4FA10FE2A}" srcOrd="0" destOrd="0" presId="urn:microsoft.com/office/officeart/2008/layout/PictureLineup"/>
    <dgm:cxn modelId="{BB5F954A-2D49-4EF1-AD58-59FDC84428C6}" type="presParOf" srcId="{91A65D3D-A8E9-48DB-9AE2-49114B42E9E2}" destId="{7F092C91-9390-47C7-8C79-9CA34169E0AF}" srcOrd="1" destOrd="0" presId="urn:microsoft.com/office/officeart/2008/layout/PictureLineup"/>
    <dgm:cxn modelId="{09D68716-5D92-419F-B59C-E12E2837A7DA}" type="presParOf" srcId="{91A65D3D-A8E9-48DB-9AE2-49114B42E9E2}" destId="{DCB4A52E-C8BD-4E4C-900D-4BB9AF48F087}" srcOrd="2" destOrd="0" presId="urn:microsoft.com/office/officeart/2008/layout/PictureLineup"/>
    <dgm:cxn modelId="{0472A651-D5C5-4A75-861F-37E48089CB65}" type="presParOf" srcId="{74C88884-3507-4D80-8AD5-A4510D3800C7}" destId="{09A4E0E2-96A8-4928-B212-6E9287802E87}" srcOrd="3" destOrd="0" presId="urn:microsoft.com/office/officeart/2008/layout/PictureLineup"/>
    <dgm:cxn modelId="{5B1406E5-BBA4-4E94-9822-386E5052E247}" type="presParOf" srcId="{74C88884-3507-4D80-8AD5-A4510D3800C7}" destId="{0FDE662A-13C7-43A1-896B-DC89BA25C9D5}" srcOrd="4" destOrd="0" presId="urn:microsoft.com/office/officeart/2008/layout/PictureLineup"/>
    <dgm:cxn modelId="{C1C32759-3163-47C3-801D-A504FA0625B2}" type="presParOf" srcId="{0FDE662A-13C7-43A1-896B-DC89BA25C9D5}" destId="{F2F4E36C-30AA-44AC-B3D2-74FBFCD068D5}" srcOrd="0" destOrd="0" presId="urn:microsoft.com/office/officeart/2008/layout/PictureLineup"/>
    <dgm:cxn modelId="{1BF92BD1-DAD6-45DE-8D37-CD49D34E7816}" type="presParOf" srcId="{0FDE662A-13C7-43A1-896B-DC89BA25C9D5}" destId="{707BD1F7-7249-41FF-9E6A-013C2C4F2928}" srcOrd="1" destOrd="0" presId="urn:microsoft.com/office/officeart/2008/layout/PictureLineup"/>
    <dgm:cxn modelId="{A5EBA108-7472-4592-A092-D48B149E1DD1}" type="presParOf" srcId="{0FDE662A-13C7-43A1-896B-DC89BA25C9D5}" destId="{BFAEF9DA-6B78-4ED0-8754-143F3299E91B}" srcOrd="2" destOrd="0" presId="urn:microsoft.com/office/officeart/2008/layout/PictureLineup"/>
    <dgm:cxn modelId="{BB226639-5782-49F3-8640-68C42C7E76EB}" type="presParOf" srcId="{74C88884-3507-4D80-8AD5-A4510D3800C7}" destId="{8C39B17A-B46F-4C77-952E-70947B5FE02C}" srcOrd="5" destOrd="0" presId="urn:microsoft.com/office/officeart/2008/layout/PictureLineup"/>
    <dgm:cxn modelId="{AF692C47-F1EA-4EAD-B958-0DE862B75B8D}" type="presParOf" srcId="{74C88884-3507-4D80-8AD5-A4510D3800C7}" destId="{B4186F6B-465C-4AD8-84CA-B283864E2820}" srcOrd="6" destOrd="0" presId="urn:microsoft.com/office/officeart/2008/layout/PictureLineup"/>
    <dgm:cxn modelId="{943DAE0C-3EA2-4D9C-B35D-591ACDCE08DD}" type="presParOf" srcId="{B4186F6B-465C-4AD8-84CA-B283864E2820}" destId="{5A02E8E6-8C0D-4779-99AC-F85DE99B6A7F}" srcOrd="0" destOrd="0" presId="urn:microsoft.com/office/officeart/2008/layout/PictureLineup"/>
    <dgm:cxn modelId="{E3BD40E7-68A4-473C-9E8D-D2B2E494B78D}" type="presParOf" srcId="{B4186F6B-465C-4AD8-84CA-B283864E2820}" destId="{FFE4B242-0E26-4196-8500-28344C2450A3}" srcOrd="1" destOrd="0" presId="urn:microsoft.com/office/officeart/2008/layout/PictureLineup"/>
    <dgm:cxn modelId="{6568049A-536B-46E4-B0F3-34C1949EFCC3}" type="presParOf" srcId="{B4186F6B-465C-4AD8-84CA-B283864E2820}" destId="{CD730386-A17C-40D2-93B8-F19919EEE754}" srcOrd="2" destOrd="0" presId="urn:microsoft.com/office/officeart/2008/layout/PictureLineup"/>
    <dgm:cxn modelId="{214E1E40-6356-42F1-91C2-002D14804272}" type="presParOf" srcId="{74C88884-3507-4D80-8AD5-A4510D3800C7}" destId="{403C0970-2ECC-450A-864E-5C7624D91A3B}" srcOrd="7" destOrd="0" presId="urn:microsoft.com/office/officeart/2008/layout/PictureLineup"/>
    <dgm:cxn modelId="{3EAF468C-4DC3-4B28-B6D1-8BFA159CC09E}" type="presParOf" srcId="{74C88884-3507-4D80-8AD5-A4510D3800C7}" destId="{45C6DD33-1531-44EE-AF16-CFBF39234C22}" srcOrd="8" destOrd="0" presId="urn:microsoft.com/office/officeart/2008/layout/PictureLineup"/>
    <dgm:cxn modelId="{CB85D841-9E1E-4715-ACDF-468E844A9CE9}" type="presParOf" srcId="{45C6DD33-1531-44EE-AF16-CFBF39234C22}" destId="{29C687C1-13A9-4F31-8094-5F7AC56CC645}" srcOrd="0" destOrd="0" presId="urn:microsoft.com/office/officeart/2008/layout/PictureLineup"/>
    <dgm:cxn modelId="{8538670C-D1B1-4090-B971-90F7A2A1EC1E}" type="presParOf" srcId="{45C6DD33-1531-44EE-AF16-CFBF39234C22}" destId="{9954B913-ADF3-499D-8602-26AD1F1330E9}" srcOrd="1" destOrd="0" presId="urn:microsoft.com/office/officeart/2008/layout/PictureLineup"/>
    <dgm:cxn modelId="{0BF9377E-D9B4-49EA-9D4F-9B62E8D9BBC4}" type="presParOf" srcId="{45C6DD33-1531-44EE-AF16-CFBF39234C22}" destId="{D83CCA89-4247-4656-AE00-FE09213B462A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7DF64-02B9-4F1C-B67E-A57685BAADAA}">
      <dsp:nvSpPr>
        <dsp:cNvPr id="0" name=""/>
        <dsp:cNvSpPr/>
      </dsp:nvSpPr>
      <dsp:spPr>
        <a:xfrm>
          <a:off x="2208" y="970842"/>
          <a:ext cx="1837469" cy="183746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F147E-F8F4-4133-93BC-303F0F3A29BA}">
      <dsp:nvSpPr>
        <dsp:cNvPr id="0" name=""/>
        <dsp:cNvSpPr/>
      </dsp:nvSpPr>
      <dsp:spPr>
        <a:xfrm>
          <a:off x="2208" y="970842"/>
          <a:ext cx="183" cy="367493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66AB9-D237-4679-8400-A2D42BC5A72D}">
      <dsp:nvSpPr>
        <dsp:cNvPr id="0" name=""/>
        <dsp:cNvSpPr/>
      </dsp:nvSpPr>
      <dsp:spPr>
        <a:xfrm>
          <a:off x="2208" y="2808312"/>
          <a:ext cx="1837469" cy="183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1. Утверждение схемы размещения рекламных конструкций на территории Ярославской области </a:t>
          </a:r>
          <a:endParaRPr lang="ru-RU" sz="1600" b="1" kern="1200" dirty="0"/>
        </a:p>
      </dsp:txBody>
      <dsp:txXfrm>
        <a:off x="2208" y="2808312"/>
        <a:ext cx="1837469" cy="1837469"/>
      </dsp:txXfrm>
    </dsp:sp>
    <dsp:sp modelId="{E7BC9483-A1DA-4DB3-BC9B-DCA4FA10FE2A}">
      <dsp:nvSpPr>
        <dsp:cNvPr id="0" name=""/>
        <dsp:cNvSpPr/>
      </dsp:nvSpPr>
      <dsp:spPr>
        <a:xfrm>
          <a:off x="1840280" y="970842"/>
          <a:ext cx="1837469" cy="183746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92C91-9390-47C7-8C79-9CA34169E0AF}">
      <dsp:nvSpPr>
        <dsp:cNvPr id="0" name=""/>
        <dsp:cNvSpPr/>
      </dsp:nvSpPr>
      <dsp:spPr>
        <a:xfrm>
          <a:off x="1840280" y="970842"/>
          <a:ext cx="183" cy="367493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4A52E-C8BD-4E4C-900D-4BB9AF48F087}">
      <dsp:nvSpPr>
        <dsp:cNvPr id="0" name=""/>
        <dsp:cNvSpPr/>
      </dsp:nvSpPr>
      <dsp:spPr>
        <a:xfrm>
          <a:off x="1840280" y="2808312"/>
          <a:ext cx="1837469" cy="183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2. Проведение </a:t>
          </a:r>
          <a:r>
            <a:rPr lang="ru-RU" sz="1600" b="1" kern="1200" dirty="0" smtClean="0"/>
            <a:t>торгов </a:t>
          </a:r>
          <a:r>
            <a:rPr lang="ru-RU" sz="1600" b="1" kern="1200" dirty="0" smtClean="0"/>
            <a:t>и заключение договоров на установку и эксплуатацию рекламных конструкций на земельных участках, находящиеся в собственности ЯО и собственность на которые не разграничена</a:t>
          </a:r>
          <a:endParaRPr lang="ru-RU" sz="1600" b="1" kern="1200" dirty="0"/>
        </a:p>
      </dsp:txBody>
      <dsp:txXfrm>
        <a:off x="1840280" y="2808312"/>
        <a:ext cx="1837469" cy="1837469"/>
      </dsp:txXfrm>
    </dsp:sp>
    <dsp:sp modelId="{F2F4E36C-30AA-44AC-B3D2-74FBFCD068D5}">
      <dsp:nvSpPr>
        <dsp:cNvPr id="0" name=""/>
        <dsp:cNvSpPr/>
      </dsp:nvSpPr>
      <dsp:spPr>
        <a:xfrm>
          <a:off x="3680097" y="970842"/>
          <a:ext cx="1837469" cy="1837469"/>
        </a:xfrm>
        <a:prstGeom prst="rect">
          <a:avLst/>
        </a:prstGeom>
        <a:blipFill rotWithShape="1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BD1F7-7249-41FF-9E6A-013C2C4F2928}">
      <dsp:nvSpPr>
        <dsp:cNvPr id="0" name=""/>
        <dsp:cNvSpPr/>
      </dsp:nvSpPr>
      <dsp:spPr>
        <a:xfrm>
          <a:off x="3678351" y="2352270"/>
          <a:ext cx="3674" cy="2333476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EF9DA-6B78-4ED0-8754-143F3299E91B}">
      <dsp:nvSpPr>
        <dsp:cNvPr id="0" name=""/>
        <dsp:cNvSpPr/>
      </dsp:nvSpPr>
      <dsp:spPr>
        <a:xfrm>
          <a:off x="3680097" y="2808312"/>
          <a:ext cx="1837469" cy="183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3. Выдача и аннулирование разрешений на установку и эксплуатацию рекламных конструкций</a:t>
          </a:r>
          <a:endParaRPr lang="ru-RU" sz="1600" b="1" kern="1200" dirty="0"/>
        </a:p>
      </dsp:txBody>
      <dsp:txXfrm>
        <a:off x="3680097" y="2808312"/>
        <a:ext cx="1837469" cy="1837469"/>
      </dsp:txXfrm>
    </dsp:sp>
    <dsp:sp modelId="{5A02E8E6-8C0D-4779-99AC-F85DE99B6A7F}">
      <dsp:nvSpPr>
        <dsp:cNvPr id="0" name=""/>
        <dsp:cNvSpPr/>
      </dsp:nvSpPr>
      <dsp:spPr>
        <a:xfrm>
          <a:off x="5518168" y="970842"/>
          <a:ext cx="1837469" cy="1837469"/>
        </a:xfrm>
        <a:prstGeom prst="rect">
          <a:avLst/>
        </a:prstGeom>
        <a:blipFill rotWithShape="1">
          <a:blip xmlns:r="http://schemas.openxmlformats.org/officeDocument/2006/relationships"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4B242-0E26-4196-8500-28344C2450A3}">
      <dsp:nvSpPr>
        <dsp:cNvPr id="0" name=""/>
        <dsp:cNvSpPr/>
      </dsp:nvSpPr>
      <dsp:spPr>
        <a:xfrm>
          <a:off x="5518168" y="970842"/>
          <a:ext cx="183" cy="367493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30386-A17C-40D2-93B8-F19919EEE754}">
      <dsp:nvSpPr>
        <dsp:cNvPr id="0" name=""/>
        <dsp:cNvSpPr/>
      </dsp:nvSpPr>
      <dsp:spPr>
        <a:xfrm>
          <a:off x="5518168" y="2808312"/>
          <a:ext cx="1837469" cy="183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4. Выдача предписаний о демонтаже рекламных конструкций, установленных без разрешительной документации</a:t>
          </a:r>
          <a:endParaRPr lang="ru-RU" sz="1600" b="1" kern="1200" dirty="0"/>
        </a:p>
      </dsp:txBody>
      <dsp:txXfrm>
        <a:off x="5518168" y="2808312"/>
        <a:ext cx="1837469" cy="1837469"/>
      </dsp:txXfrm>
    </dsp:sp>
    <dsp:sp modelId="{29C687C1-13A9-4F31-8094-5F7AC56CC645}">
      <dsp:nvSpPr>
        <dsp:cNvPr id="0" name=""/>
        <dsp:cNvSpPr/>
      </dsp:nvSpPr>
      <dsp:spPr>
        <a:xfrm>
          <a:off x="7356240" y="970842"/>
          <a:ext cx="1837469" cy="1837469"/>
        </a:xfrm>
        <a:prstGeom prst="rect">
          <a:avLst/>
        </a:prstGeom>
        <a:blipFill rotWithShape="1">
          <a:blip xmlns:r="http://schemas.openxmlformats.org/officeDocument/2006/relationships"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4B913-ADF3-499D-8602-26AD1F1330E9}">
      <dsp:nvSpPr>
        <dsp:cNvPr id="0" name=""/>
        <dsp:cNvSpPr/>
      </dsp:nvSpPr>
      <dsp:spPr>
        <a:xfrm>
          <a:off x="7356240" y="970842"/>
          <a:ext cx="183" cy="367493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CCA89-4247-4656-AE00-FE09213B462A}">
      <dsp:nvSpPr>
        <dsp:cNvPr id="0" name=""/>
        <dsp:cNvSpPr/>
      </dsp:nvSpPr>
      <dsp:spPr>
        <a:xfrm>
          <a:off x="7356240" y="2808312"/>
          <a:ext cx="1837469" cy="1837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5. Организация и контроль процесса демонтажа после принятия соответствующего решения</a:t>
          </a:r>
          <a:endParaRPr lang="ru-RU" sz="1600" b="1" kern="1200" dirty="0"/>
        </a:p>
      </dsp:txBody>
      <dsp:txXfrm>
        <a:off x="7356240" y="2808312"/>
        <a:ext cx="1837469" cy="1837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9307" cy="49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25" tIns="45061" rIns="90125" bIns="4506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62" y="1"/>
            <a:ext cx="2919307" cy="49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25" tIns="45061" rIns="90125" bIns="450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A233F13-F5B8-4A6C-95DC-7C11D874E1C9}" type="datetimeFigureOut">
              <a:rPr lang="ru-RU"/>
              <a:pPr>
                <a:defRPr/>
              </a:pPr>
              <a:t>13.09.2018</a:t>
            </a:fld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057" y="4686501"/>
            <a:ext cx="5387653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25" tIns="45061" rIns="90125" bIns="45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998"/>
            <a:ext cx="2919307" cy="49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25" tIns="45061" rIns="90125" bIns="4506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62" y="9372998"/>
            <a:ext cx="2919307" cy="49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25" tIns="45061" rIns="90125" bIns="450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25CF45E-8E33-400B-92ED-EAF4EA2F1E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46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933E5-7A3B-4775-B3E0-25C2304C4D18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C04F0-4410-4F2E-B21A-12E2E8BAC7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0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F744F-D2BC-48F8-AAD4-8B3C3B998757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DBF79-9AD7-46EE-B80F-BE624C9727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4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4CDE27-187B-4518-8929-EF62489D7797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B9F29-C6A8-49B3-8A60-EFDEE7D725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3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56F5D-9D4F-44B7-8542-2C243882558B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A80A-F919-426D-BEF5-E1D19BBDD3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4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0B96A-0D6D-4D93-98F9-B4AA4B5568CA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98B38-A564-469A-99EF-08F2966BFF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9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0AEB52-0A1B-40CC-BFD0-5AA182F08A2C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B0F50-064D-40B3-9AB7-B9C0CF9A69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0449B2-6E6F-4C39-AF38-4F538EA60EAF}" type="datetime1">
              <a:rPr lang="ru-RU" smtClean="0"/>
              <a:t>13.09.2018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B6488-3131-4254-BD5D-8A1515FE03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8555C-4041-407D-9200-7F6DF671602A}" type="datetime1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CED25-489F-4BAB-A6A4-6FEBC6077D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4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65AB5D-3AA3-4935-98E6-A2D126480A57}" type="datetime1">
              <a:rPr lang="ru-RU" smtClean="0"/>
              <a:t>13.09.2018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356A5-2CF0-4D76-A7EB-669550FBB3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FCE5F-442F-466F-8080-5F9690BD4E09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F0680-E9C7-4573-A735-97F338DF68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2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66960-8DD2-40E5-8858-531E6A8E9E3D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BE0E8-D21B-45DF-B5EA-3CCD6982B2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3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B67084-3BB0-4732-8AEB-219AA43D62DE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3D9B73-F3D0-41D1-AE6D-ADBF299FFF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2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492896"/>
            <a:ext cx="6894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«Основные </a:t>
            </a:r>
            <a:r>
              <a:rPr lang="ru-RU" sz="2800" b="1" dirty="0" smtClean="0">
                <a:solidFill>
                  <a:srgbClr val="FF0000"/>
                </a:solidFill>
              </a:rPr>
              <a:t>мероприятия по развитию </a:t>
            </a:r>
            <a:r>
              <a:rPr lang="ru-RU" sz="2800" b="1" smtClean="0">
                <a:solidFill>
                  <a:srgbClr val="FF0000"/>
                </a:solidFill>
              </a:rPr>
              <a:t>конкуренции в </a:t>
            </a:r>
            <a:r>
              <a:rPr lang="ru-RU" sz="2800" b="1" dirty="0">
                <a:solidFill>
                  <a:srgbClr val="FF0000"/>
                </a:solidFill>
              </a:rPr>
              <a:t>сфере наружной рекламы на территории Ярославской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26640" y="6093296"/>
            <a:ext cx="6400800" cy="683264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pPr algn="ctr"/>
            <a:r>
              <a:rPr lang="ru-RU" sz="2000"/>
              <a:t/>
            </a:r>
            <a:br>
              <a:rPr lang="ru-RU" sz="2000"/>
            </a:b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сентябрь 2018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14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797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3674" y="2996952"/>
            <a:ext cx="8352928" cy="1268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внимание</a:t>
            </a:r>
            <a:r>
              <a:rPr lang="en-US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51920" y="-171400"/>
            <a:ext cx="5472607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18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92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3706381"/>
              </p:ext>
            </p:extLst>
          </p:nvPr>
        </p:nvGraphicFramePr>
        <p:xfrm>
          <a:off x="-15407" y="476672"/>
          <a:ext cx="9195919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C:\Users\kruglovds\Downloads\Izuchenie_dokumentov_1_260742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72" y="1484784"/>
            <a:ext cx="1711723" cy="171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uglovds\Downloads\234877c2f8afcdea04e15205d03b823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56792"/>
            <a:ext cx="1728192" cy="16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1500851"/>
            <a:ext cx="1728192" cy="171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78392"/>
            <a:ext cx="1224136" cy="17782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35696" y="1484382"/>
            <a:ext cx="1728192" cy="171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kruglovds\Downloads\534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15582"/>
          <a:stretch/>
        </p:blipFill>
        <p:spPr bwMode="auto">
          <a:xfrm>
            <a:off x="1835696" y="1500851"/>
            <a:ext cx="1728192" cy="17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-18650" y="1268760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2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827229" y="3279134"/>
            <a:ext cx="0" cy="346223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665569" y="3279134"/>
            <a:ext cx="0" cy="346223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99638" y="1484784"/>
            <a:ext cx="0" cy="523412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342748" y="3279134"/>
            <a:ext cx="0" cy="346223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23815" y="410761"/>
            <a:ext cx="50387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Полномочия в сфере наружной рекламы 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24" name="Рисунок 6" descr="gerb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57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07531" y="0"/>
            <a:ext cx="6036469" cy="1268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4392" y="2492896"/>
            <a:ext cx="3096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algn="ctr"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</a:t>
            </a:r>
            <a:r>
              <a:rPr lang="ru-RU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706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рекламных </a:t>
            </a:r>
            <a:r>
              <a:rPr lang="ru-RU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мест в схеме размещения рекламных конструкций на территории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</a:t>
            </a:r>
            <a:r>
              <a:rPr lang="ru-RU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рославской области</a:t>
            </a:r>
            <a:endParaRPr lang="ru-RU" sz="2000" dirty="0" smtClean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93167"/>
            <a:ext cx="50517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Схема размещения рекламных конструкций на территории Ярославской области</a:t>
            </a:r>
          </a:p>
        </p:txBody>
      </p:sp>
      <p:pic>
        <p:nvPicPr>
          <p:cNvPr id="4" name="Picture 2" descr="C:\Users\GolovanovaTS\Desktop\ка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2" y="1335193"/>
            <a:ext cx="5856956" cy="5113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4579" y="3734054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Ярославль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99908" y="2924944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Рыбинск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82013" y="5661248"/>
            <a:ext cx="12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Переславль- Залесский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3049215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Тутаев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3573016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Углич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01826" y="4365104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Ростов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2185119"/>
            <a:ext cx="126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Данилов</a:t>
            </a:r>
            <a:endParaRPr lang="ru-RU" sz="1400" dirty="0"/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64891" y="6341133"/>
            <a:ext cx="2133600" cy="365125"/>
          </a:xfrm>
        </p:spPr>
        <p:txBody>
          <a:bodyPr/>
          <a:lstStyle/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21" name="Рисунок 6" descr="gerb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45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Объект 2"/>
          <p:cNvSpPr txBox="1">
            <a:spLocks/>
          </p:cNvSpPr>
          <p:nvPr/>
        </p:nvSpPr>
        <p:spPr bwMode="auto">
          <a:xfrm>
            <a:off x="251520" y="1340768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ЗАПУЩЕН И РАБОТАЕТ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геопортал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Ярославской области ГИС-76 в части расположения и характеристик рекламных мест с актуальной информацией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000" dirty="0" smtClean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indent="-342900" algn="l"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4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332656"/>
            <a:ext cx="55983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Полномочия в сфере </a:t>
            </a:r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наружной рекламы (цифровой вид) </a:t>
            </a:r>
            <a:endParaRPr lang="ru-RU" sz="1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FF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27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r="1466" b="3896"/>
          <a:stretch/>
        </p:blipFill>
        <p:spPr bwMode="auto">
          <a:xfrm>
            <a:off x="192611" y="1988840"/>
            <a:ext cx="870774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GolovanovaTS\Desktop\Е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37" y="1988839"/>
            <a:ext cx="275802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A80A-F919-426D-BEF5-E1D19BBDD3B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414" y="1268759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бъект 2"/>
          <p:cNvSpPr txBox="1">
            <a:spLocks/>
          </p:cNvSpPr>
          <p:nvPr/>
        </p:nvSpPr>
        <p:spPr bwMode="auto">
          <a:xfrm>
            <a:off x="192611" y="1412776"/>
            <a:ext cx="884388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28.08.2018 состоялось первое заседание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комиссии по размещению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рекламных конструкций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территории Ярославской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области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её функции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входит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spcAft>
                <a:spcPts val="0"/>
              </a:spcAft>
              <a:buAutoNum type="arabicPeriod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spcAft>
                <a:spcPts val="0"/>
              </a:spcAft>
              <a:buAutoNum type="arabicPeriod" startAt="2"/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457200" indent="-457200" algn="l">
              <a:spcAft>
                <a:spcPts val="0"/>
              </a:spcAft>
              <a:buAutoNum type="arabicPeriod"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5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060848"/>
            <a:ext cx="8267821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600" dirty="0"/>
              <a:t>обобщить опыт и выработать единый подход к внешнему облику рекламы на всей территории Ярославской области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0441" y="324118"/>
            <a:ext cx="493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Оптимизирована система регулирования наружной рекламы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14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6" t="21657" r="23043" b="22996"/>
          <a:stretch/>
        </p:blipFill>
        <p:spPr bwMode="auto">
          <a:xfrm>
            <a:off x="1475656" y="2852936"/>
            <a:ext cx="6496533" cy="368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A80A-F919-426D-BEF5-E1D19BBDD3B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7414" y="1268759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Объект 2"/>
          <p:cNvSpPr txBox="1">
            <a:spLocks/>
          </p:cNvSpPr>
          <p:nvPr/>
        </p:nvSpPr>
        <p:spPr bwMode="auto">
          <a:xfrm>
            <a:off x="192611" y="1628800"/>
            <a:ext cx="884388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Основные критерии при принятии решения о включении в Схему размещения рекламных  конструкций или исключении их из нее следующие: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6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780928"/>
            <a:ext cx="8267821" cy="3757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5113">
              <a:lnSpc>
                <a:spcPts val="1700"/>
              </a:lnSpc>
              <a:spcAft>
                <a:spcPts val="0"/>
              </a:spcAft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сложившемуся внешнему архитектурному облику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соблюдение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охраняемым законом объектам культурного наследия;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Соответствие требованиям безопасности дорожного движения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Вновь устанавливаемые рекламные конструкции не должны препятствовать восприятию рекламы или информации, размещенной на других легально установленных рекламных поверхностях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Размещение рекламных конструкций допускается при соблюдении требований к охранным зонам подземных и наземных коммуникаций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7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 включении в схему обязательно учитывается экономическая целесообразность установки рекламной конструкции в данном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0441" y="324118"/>
            <a:ext cx="493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Основные критерии при принятии решения 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14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3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 bwMode="auto">
          <a:xfrm>
            <a:off x="500034" y="1357298"/>
            <a:ext cx="8229600" cy="324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0"/>
              </a:spcAft>
            </a:pP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251521" y="1358734"/>
            <a:ext cx="8640960" cy="286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порядке размещения наружной рекламы учтены и обязательны для применения на территории Ярославской области:    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7" name="Рисунок 9"/>
          <p:cNvPicPr>
            <a:picLocks noChangeAspect="1" noChangeArrowheads="1"/>
          </p:cNvPicPr>
          <p:nvPr/>
        </p:nvPicPr>
        <p:blipFill>
          <a:blip r:embed="rId2"/>
          <a:srcRect l="14909" t="19643" r="14230" b="32936"/>
          <a:stretch>
            <a:fillRect/>
          </a:stretch>
        </p:blipFill>
        <p:spPr bwMode="auto">
          <a:xfrm>
            <a:off x="251520" y="3933056"/>
            <a:ext cx="42100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6555611" y="5641036"/>
            <a:ext cx="125413" cy="569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369249" y="5499748"/>
            <a:ext cx="112712" cy="4778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31399" y="5593411"/>
            <a:ext cx="69850" cy="2841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 rot="10800000">
            <a:off x="6052374" y="4891736"/>
            <a:ext cx="1384300" cy="749300"/>
          </a:xfrm>
          <a:prstGeom prst="parallelogram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99624" y="5304486"/>
            <a:ext cx="503237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8736" y="5088586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1" y="2769199"/>
            <a:ext cx="8640960" cy="592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Заглубление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фундаментов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случае невозможности заглубления, принятие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индивидуальных решений по декоративному оформлению фундамента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521" y="2060848"/>
            <a:ext cx="8640960" cy="592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Единая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высота, размер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информационных полей на отдельных участках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автодорог 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улиц, цветовое решение, внешний вид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 descr="C:\Users\GolovanovaTS\Desktop\ре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34" y="3933056"/>
            <a:ext cx="4170347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467380"/>
            <a:ext cx="388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Принят порядок размещения РК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FF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36" name="Рисунок 6" descr="gerb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73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A80A-F919-426D-BEF5-E1D19BBDD3B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68760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51520" y="1390489"/>
            <a:ext cx="8640960" cy="139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1600" b="1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Проведены совещания с УФАС по ЯО и УМВД по ЯО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на которых достигнуты договоренности в сфере контроля и привлечения к административной ответственности за нарушения правил размещения наружной рекламы</a:t>
            </a:r>
          </a:p>
          <a:p>
            <a:pPr algn="just">
              <a:spcAft>
                <a:spcPts val="0"/>
              </a:spcAft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9" name="Picture 2" descr="C:\Users\kruglovds\Downloads\Outdo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000" r="99798">
                        <a14:foregroundMark x1="67677" y1="39798" x2="66869" y2="6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1"/>
          <a:stretch/>
        </p:blipFill>
        <p:spPr bwMode="auto">
          <a:xfrm>
            <a:off x="1835696" y="2564904"/>
            <a:ext cx="2160240" cy="36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ruglovds\Downloads\Взыскание-компенсации-МВ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13" y="2693980"/>
            <a:ext cx="2285563" cy="13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ruglovds\Downloads\dae5b2bdab0da7b52b9665272a4e3fb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" y="2673608"/>
            <a:ext cx="2088850" cy="13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-120000">
            <a:off x="2136219" y="3378627"/>
            <a:ext cx="136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НЕЗАКОННАЯ</a:t>
            </a:r>
          </a:p>
          <a:p>
            <a:pPr algn="ctr"/>
            <a:r>
              <a:rPr lang="ru-RU" sz="1200" dirty="0" smtClean="0"/>
              <a:t>рекламная </a:t>
            </a:r>
          </a:p>
          <a:p>
            <a:pPr algn="ctr"/>
            <a:r>
              <a:rPr lang="ru-RU" sz="1200" dirty="0" smtClean="0"/>
              <a:t>конструкция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11342" y="4499372"/>
            <a:ext cx="1478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Статьи:</a:t>
            </a:r>
          </a:p>
          <a:p>
            <a:pPr algn="ctr"/>
            <a:r>
              <a:rPr lang="ru-RU" sz="1400" b="1" dirty="0"/>
              <a:t>14.3 КоАП РФ</a:t>
            </a:r>
          </a:p>
          <a:p>
            <a:pPr algn="ctr"/>
            <a:r>
              <a:rPr lang="ru-RU" sz="1400" b="1" dirty="0" smtClean="0"/>
              <a:t>14.38 КоАП РФ</a:t>
            </a:r>
          </a:p>
          <a:p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0530" y="4016097"/>
            <a:ext cx="619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УФАС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709822" y="4021957"/>
            <a:ext cx="62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УМВД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83968" y="4514208"/>
            <a:ext cx="14783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Статьи:</a:t>
            </a:r>
          </a:p>
          <a:p>
            <a:pPr algn="ctr"/>
            <a:r>
              <a:rPr lang="ru-RU" sz="1400" b="1" dirty="0" smtClean="0"/>
              <a:t>14.37 </a:t>
            </a:r>
            <a:r>
              <a:rPr lang="ru-RU" sz="1400" b="1" dirty="0"/>
              <a:t>КоАП РФ</a:t>
            </a:r>
          </a:p>
          <a:p>
            <a:pPr algn="ctr"/>
            <a:r>
              <a:rPr lang="ru-RU" sz="1400" b="1" dirty="0"/>
              <a:t>14.38 КоАП РФ</a:t>
            </a:r>
          </a:p>
        </p:txBody>
      </p:sp>
      <p:cxnSp>
        <p:nvCxnSpPr>
          <p:cNvPr id="17" name="Прямая со стрелкой 16"/>
          <p:cNvCxnSpPr>
            <a:stCxn id="22" idx="3"/>
          </p:cNvCxnSpPr>
          <p:nvPr/>
        </p:nvCxnSpPr>
        <p:spPr>
          <a:xfrm flipV="1">
            <a:off x="2281786" y="6453336"/>
            <a:ext cx="536426" cy="515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091629" y="6458493"/>
            <a:ext cx="488074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550147" y="6453336"/>
            <a:ext cx="542133" cy="515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1395980">
            <a:off x="2290617" y="4385442"/>
            <a:ext cx="101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Штраф до </a:t>
            </a:r>
            <a:r>
              <a:rPr lang="ru-RU" sz="1200" b="1" dirty="0" smtClean="0"/>
              <a:t>500 000 </a:t>
            </a:r>
            <a:r>
              <a:rPr lang="ru-RU" sz="1200" dirty="0" smtClean="0"/>
              <a:t>рублей</a:t>
            </a:r>
            <a:endParaRPr lang="ru-RU" sz="1200" dirty="0"/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1342" y="6285560"/>
            <a:ext cx="1970444" cy="345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  <a:spcAft>
                <a:spcPts val="0"/>
              </a:spcAft>
            </a:pPr>
            <a:r>
              <a:rPr lang="ru-RU" sz="1600" b="1" dirty="0"/>
              <a:t>Предписание ДИЗО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4846" y="6268048"/>
            <a:ext cx="1224136" cy="345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Aft>
                <a:spcPts val="0"/>
              </a:spcAft>
            </a:pPr>
            <a:r>
              <a:rPr lang="ru-RU" sz="1600" b="1" dirty="0"/>
              <a:t>УМВД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79703" y="6285560"/>
            <a:ext cx="1970444" cy="345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Aft>
                <a:spcPts val="0"/>
              </a:spcAft>
            </a:pPr>
            <a:r>
              <a:rPr lang="ru-RU" sz="1600" b="1" dirty="0"/>
              <a:t>Судебное решение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92280" y="6280403"/>
            <a:ext cx="1224136" cy="3458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Штраф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11960" y="34491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Привлечение к административной ответственности</a:t>
            </a: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28" name="Рисунок 6" descr="gerb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renbow.ru/misc/i/gallery/84916/2502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05" l="0" r="100000">
                        <a14:foregroundMark x1="22745" y1="23926" x2="22745" y2="23926"/>
                        <a14:foregroundMark x1="26176" y1="12793" x2="26176" y2="12793"/>
                        <a14:foregroundMark x1="24216" y1="7031" x2="24216" y2="7031"/>
                        <a14:foregroundMark x1="59804" y1="46680" x2="59804" y2="46680"/>
                        <a14:foregroundMark x1="58627" y1="68945" x2="58627" y2="68945"/>
                        <a14:foregroundMark x1="57451" y1="65137" x2="57451" y2="65137"/>
                        <a14:foregroundMark x1="63725" y1="62402" x2="63725" y2="62402"/>
                        <a14:foregroundMark x1="82647" y1="60938" x2="82647" y2="60938"/>
                        <a14:foregroundMark x1="83039" y1="49707" x2="83039" y2="49707"/>
                        <a14:foregroundMark x1="85294" y1="35449" x2="85294" y2="35449"/>
                        <a14:foregroundMark x1="84118" y1="30859" x2="84118" y2="30859"/>
                        <a14:foregroundMark x1="81863" y1="39355" x2="81863" y2="39355"/>
                        <a14:foregroundMark x1="64412" y1="28906" x2="64412" y2="28906"/>
                        <a14:foregroundMark x1="47059" y1="18555" x2="47059" y2="18555"/>
                        <a14:foregroundMark x1="28137" y1="30078" x2="28137" y2="30078"/>
                        <a14:foregroundMark x1="26569" y1="25488" x2="26569" y2="25488"/>
                        <a14:foregroundMark x1="16569" y1="22754" x2="16569" y2="22754"/>
                        <a14:foregroundMark x1="23529" y1="30469" x2="23529" y2="30469"/>
                        <a14:foregroundMark x1="25000" y1="40137" x2="25000" y2="40137"/>
                        <a14:foregroundMark x1="15392" y1="38184" x2="15392" y2="38184"/>
                        <a14:foregroundMark x1="26176" y1="63184" x2="26176" y2="63184"/>
                        <a14:foregroundMark x1="23529" y1="36230" x2="23529" y2="36230"/>
                        <a14:foregroundMark x1="21176" y1="63965" x2="21176" y2="63965"/>
                        <a14:foregroundMark x1="57843" y1="56641" x2="57843" y2="56641"/>
                        <a14:foregroundMark x1="64020" y1="34375" x2="64020" y2="34375"/>
                        <a14:foregroundMark x1="64020" y1="32813" x2="64020" y2="32813"/>
                        <a14:foregroundMark x1="60980" y1="32422" x2="60980" y2="32422"/>
                        <a14:foregroundMark x1="81863" y1="24316" x2="81863" y2="24316"/>
                        <a14:foregroundMark x1="54020" y1="26270" x2="54020" y2="26270"/>
                        <a14:foregroundMark x1="23529" y1="58984" x2="23529" y2="58984"/>
                        <a14:foregroundMark x1="25784" y1="60547" x2="25784" y2="60547"/>
                        <a14:foregroundMark x1="25392" y1="37402" x2="25392" y2="37402"/>
                        <a14:foregroundMark x1="23529" y1="34766" x2="23529" y2="34766"/>
                        <a14:foregroundMark x1="47451" y1="28516" x2="47451" y2="28516"/>
                        <a14:foregroundMark x1="49020" y1="26660" x2="49020" y2="26660"/>
                        <a14:foregroundMark x1="80686" y1="33594" x2="80686" y2="33594"/>
                        <a14:foregroundMark x1="88431" y1="33984" x2="88431" y2="33984"/>
                        <a14:foregroundMark x1="51667" y1="60547" x2="51667" y2="60547"/>
                        <a14:backgroundMark x1="8824" y1="9277" x2="8824" y2="9277"/>
                        <a14:backgroundMark x1="63333" y1="8496" x2="63333" y2="8496"/>
                        <a14:backgroundMark x1="20000" y1="97461" x2="20000" y2="97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751141" cy="27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A80A-F919-426D-BEF5-E1D19BBDD3B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473" y="1412776"/>
            <a:ext cx="9143999" cy="55892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778" tIns="34889" rIns="69778" bIns="34889" anchor="ctr"/>
          <a:lstStyle/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6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10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ru-RU" sz="7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sz="7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5" y="6334972"/>
            <a:ext cx="8417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Автодорога </a:t>
            </a:r>
            <a:r>
              <a:rPr lang="ru-RU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Углич</a:t>
            </a:r>
            <a:endParaRPr lang="ru-RU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32656"/>
            <a:ext cx="50517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FF00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Работа по выявлению и демонтажу незаконных рекламных конструкций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041" y="155679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БЫЛО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                   </a:t>
            </a:r>
            <a:r>
              <a:rPr lang="ru-RU" b="1" u="sng" dirty="0" smtClean="0">
                <a:solidFill>
                  <a:srgbClr val="C00000"/>
                </a:solidFill>
              </a:rPr>
              <a:t>СТАЛО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5C6A80A-F919-426D-BEF5-E1D19BBDD3B9}" type="slidenum">
              <a:rPr lang="ru-RU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36386" y="453091"/>
            <a:ext cx="227114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Департамент имущественных </a:t>
            </a:r>
          </a:p>
          <a:p>
            <a:pPr eaLnBrk="1" hangingPunct="1"/>
            <a:r>
              <a:rPr lang="ru-RU" altLang="ru-RU" sz="1300" b="1" dirty="0" smtClean="0">
                <a:latin typeface="Arial Narrow" pitchFamily="34" charset="0"/>
              </a:rPr>
              <a:t>и земельных отношений</a:t>
            </a:r>
            <a:endParaRPr lang="ru-RU" altLang="ru-RU" sz="1300" b="1" dirty="0">
              <a:latin typeface="Arial Narrow" pitchFamily="34" charset="0"/>
            </a:endParaRPr>
          </a:p>
          <a:p>
            <a:pPr eaLnBrk="1" hangingPunct="1"/>
            <a:r>
              <a:rPr lang="ru-RU" altLang="ru-RU" sz="1300" b="1" dirty="0">
                <a:latin typeface="Arial Narrow" pitchFamily="34" charset="0"/>
              </a:rPr>
              <a:t>Ярославской области </a:t>
            </a:r>
          </a:p>
        </p:txBody>
      </p:sp>
      <p:pic>
        <p:nvPicPr>
          <p:cNvPr id="11" name="Рисунок 6" descr="ger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11" y="161701"/>
            <a:ext cx="517185" cy="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1268759"/>
            <a:ext cx="915940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715988" y="3143368"/>
            <a:ext cx="1271836" cy="11857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836386" y="2816903"/>
            <a:ext cx="982591" cy="5327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GolovanovaTS\Desktop\Фото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024705" cy="4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kruglovds\Downloads\1065480_za-i-proti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602" r="50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983"/>
          <a:stretch/>
        </p:blipFill>
        <p:spPr bwMode="auto">
          <a:xfrm>
            <a:off x="8056855" y="2686875"/>
            <a:ext cx="720675" cy="6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GolovanovaTS\Desktop\Фото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2060848"/>
            <a:ext cx="4296061" cy="42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kruglovds\Downloads\1065480_za-i-proti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119" r="95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77"/>
          <a:stretch/>
        </p:blipFill>
        <p:spPr bwMode="auto">
          <a:xfrm>
            <a:off x="3707904" y="2706427"/>
            <a:ext cx="584370" cy="6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25614</TotalTime>
  <Words>526</Words>
  <Application>Microsoft Office PowerPoint</Application>
  <PresentationFormat>Экран (4:3)</PresentationFormat>
  <Paragraphs>313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строительства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Царёв</dc:creator>
  <cp:lastModifiedBy>Золотов Леонид Анатольевич</cp:lastModifiedBy>
  <cp:revision>1665</cp:revision>
  <cp:lastPrinted>2018-06-08T06:38:35Z</cp:lastPrinted>
  <dcterms:created xsi:type="dcterms:W3CDTF">2010-06-02T10:22:12Z</dcterms:created>
  <dcterms:modified xsi:type="dcterms:W3CDTF">2018-09-13T12:35:30Z</dcterms:modified>
</cp:coreProperties>
</file>