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3"/>
  </p:notesMasterIdLst>
  <p:sldIdLst>
    <p:sldId id="256" r:id="rId4"/>
    <p:sldId id="257" r:id="rId5"/>
    <p:sldId id="258" r:id="rId6"/>
    <p:sldId id="273" r:id="rId7"/>
    <p:sldId id="259" r:id="rId8"/>
    <p:sldId id="260" r:id="rId9"/>
    <p:sldId id="261" r:id="rId10"/>
    <p:sldId id="272" r:id="rId11"/>
    <p:sldId id="271" r:id="rId1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750868" y="5051697"/>
            <a:ext cx="6006587" cy="47856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1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58410" cy="531418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118" name="PlaceHolder 3"/>
          <p:cNvSpPr>
            <a:spLocks noGrp="1"/>
          </p:cNvSpPr>
          <p:nvPr>
            <p:ph type="dt"/>
          </p:nvPr>
        </p:nvSpPr>
        <p:spPr>
          <a:xfrm>
            <a:off x="4249913" y="0"/>
            <a:ext cx="3258410" cy="531418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119" name="PlaceHolder 4"/>
          <p:cNvSpPr>
            <a:spLocks noGrp="1"/>
          </p:cNvSpPr>
          <p:nvPr>
            <p:ph type="ftr"/>
          </p:nvPr>
        </p:nvSpPr>
        <p:spPr>
          <a:xfrm>
            <a:off x="0" y="10103752"/>
            <a:ext cx="3258410" cy="531418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120" name="PlaceHolder 5"/>
          <p:cNvSpPr>
            <a:spLocks noGrp="1"/>
          </p:cNvSpPr>
          <p:nvPr>
            <p:ph type="sldNum"/>
          </p:nvPr>
        </p:nvSpPr>
        <p:spPr>
          <a:xfrm>
            <a:off x="4249913" y="10103752"/>
            <a:ext cx="3258410" cy="531418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30470AE3-C3F4-41A1-81BA-4EB1F809D9E4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0878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3815840" y="9372157"/>
            <a:ext cx="2910150" cy="48414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332" tIns="46166" rIns="92332" bIns="46166" anchor="b"/>
          <a:lstStyle/>
          <a:p>
            <a:pPr algn="r">
              <a:lnSpc>
                <a:spcPct val="100000"/>
              </a:lnSpc>
            </a:pPr>
            <a:fld id="{39B7CD06-0FA2-4E8D-B281-7E98B49F8856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673278" y="4685362"/>
            <a:ext cx="5388730" cy="444006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815840" y="9372157"/>
            <a:ext cx="2910150" cy="48414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332" tIns="46166" rIns="92332" bIns="46166" anchor="b"/>
          <a:lstStyle/>
          <a:p>
            <a:pPr algn="r">
              <a:lnSpc>
                <a:spcPct val="100000"/>
              </a:lnSpc>
            </a:pPr>
            <a:fld id="{175093D5-4666-4483-892A-E2191A429305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673278" y="4685362"/>
            <a:ext cx="5388730" cy="444006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815840" y="9372157"/>
            <a:ext cx="2910150" cy="48414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332" tIns="46166" rIns="92332" bIns="46166" anchor="b"/>
          <a:lstStyle/>
          <a:p>
            <a:pPr algn="r">
              <a:lnSpc>
                <a:spcPct val="100000"/>
              </a:lnSpc>
            </a:pPr>
            <a:fld id="{400A398D-9BA7-481C-8CE2-4E0B1513E578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673278" y="4685362"/>
            <a:ext cx="5388730" cy="444006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815840" y="9372157"/>
            <a:ext cx="2910150" cy="48414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332" tIns="46166" rIns="92332" bIns="46166" anchor="b"/>
          <a:lstStyle/>
          <a:p>
            <a:pPr algn="r">
              <a:lnSpc>
                <a:spcPct val="100000"/>
              </a:lnSpc>
            </a:pPr>
            <a:fld id="{400A398D-9BA7-481C-8CE2-4E0B1513E578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673278" y="4685362"/>
            <a:ext cx="5388730" cy="444006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3815840" y="9372157"/>
            <a:ext cx="2910150" cy="48414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332" tIns="46166" rIns="92332" bIns="46166" anchor="b"/>
          <a:lstStyle/>
          <a:p>
            <a:pPr algn="r">
              <a:lnSpc>
                <a:spcPct val="100000"/>
              </a:lnSpc>
            </a:pPr>
            <a:fld id="{A4562CDB-5F72-40F8-8905-99BEC8063E28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673278" y="4685362"/>
            <a:ext cx="5388730" cy="444006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3815840" y="9372157"/>
            <a:ext cx="2910150" cy="48414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332" tIns="46166" rIns="92332" bIns="46166" anchor="b"/>
          <a:lstStyle/>
          <a:p>
            <a:pPr algn="r">
              <a:lnSpc>
                <a:spcPct val="100000"/>
              </a:lnSpc>
            </a:pPr>
            <a:fld id="{10847A7D-6C4A-4A5C-837C-911BB312B93E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73278" y="4685362"/>
            <a:ext cx="5388730" cy="444006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3815840" y="9372157"/>
            <a:ext cx="2910150" cy="48414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332" tIns="46166" rIns="92332" bIns="46166" anchor="b"/>
          <a:lstStyle/>
          <a:p>
            <a:pPr algn="r">
              <a:lnSpc>
                <a:spcPct val="100000"/>
              </a:lnSpc>
            </a:pPr>
            <a:fld id="{D0C99423-4FD1-4436-B721-3E9F82285A2A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7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673278" y="4685362"/>
            <a:ext cx="5388730" cy="444006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3815840" y="9372157"/>
            <a:ext cx="2910150" cy="48414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332" tIns="46166" rIns="92332" bIns="46166" anchor="b"/>
          <a:lstStyle/>
          <a:p>
            <a:pPr algn="r"/>
            <a:fld id="{D0C99423-4FD1-4436-B721-3E9F82285A2A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8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673278" y="4685362"/>
            <a:ext cx="5388730" cy="444006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Рисунок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Рисунок 7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5" name="Рисунок 7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4" name="Рисунок 11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5" name="Рисунок 11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>
          <a:blip r:embed="rId14"/>
          <a:stretch/>
        </p:blipFill>
        <p:spPr>
          <a:xfrm>
            <a:off x="0" y="0"/>
            <a:ext cx="9143640" cy="2638080"/>
          </a:xfrm>
          <a:prstGeom prst="rect">
            <a:avLst/>
          </a:prstGeom>
          <a:ln>
            <a:noFill/>
          </a:ln>
        </p:spPr>
      </p:pic>
      <p:pic>
        <p:nvPicPr>
          <p:cNvPr id="5" name="Picture 2"/>
          <p:cNvPicPr/>
          <p:nvPr/>
        </p:nvPicPr>
        <p:blipFill>
          <a:blip r:embed="rId15"/>
          <a:stretch/>
        </p:blipFill>
        <p:spPr>
          <a:xfrm>
            <a:off x="0" y="6624720"/>
            <a:ext cx="9143640" cy="25992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"/>
          <p:cNvPicPr/>
          <p:nvPr/>
        </p:nvPicPr>
        <p:blipFill>
          <a:blip r:embed="rId14"/>
          <a:stretch/>
        </p:blipFill>
        <p:spPr>
          <a:xfrm>
            <a:off x="0" y="6624720"/>
            <a:ext cx="9143640" cy="259920"/>
          </a:xfrm>
          <a:prstGeom prst="rect">
            <a:avLst/>
          </a:prstGeom>
          <a:ln>
            <a:noFill/>
          </a:ln>
        </p:spPr>
      </p:pic>
      <p:pic>
        <p:nvPicPr>
          <p:cNvPr id="39" name="Picture 4"/>
          <p:cNvPicPr/>
          <p:nvPr/>
        </p:nvPicPr>
        <p:blipFill>
          <a:blip r:embed="rId15"/>
          <a:stretch/>
        </p:blipFill>
        <p:spPr>
          <a:xfrm>
            <a:off x="0" y="0"/>
            <a:ext cx="9143640" cy="90756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3"/>
          <p:cNvPicPr/>
          <p:nvPr/>
        </p:nvPicPr>
        <p:blipFill>
          <a:blip r:embed="rId14"/>
          <a:stretch/>
        </p:blipFill>
        <p:spPr>
          <a:xfrm>
            <a:off x="0" y="6624720"/>
            <a:ext cx="9143640" cy="259920"/>
          </a:xfrm>
          <a:prstGeom prst="rect">
            <a:avLst/>
          </a:prstGeom>
          <a:ln>
            <a:noFill/>
          </a:ln>
        </p:spPr>
      </p:pic>
      <p:pic>
        <p:nvPicPr>
          <p:cNvPr id="77" name="Picture 4"/>
          <p:cNvPicPr/>
          <p:nvPr/>
        </p:nvPicPr>
        <p:blipFill>
          <a:blip r:embed="rId15"/>
          <a:stretch/>
        </p:blipFill>
        <p:spPr>
          <a:xfrm>
            <a:off x="0" y="0"/>
            <a:ext cx="9143640" cy="907560"/>
          </a:xfrm>
          <a:prstGeom prst="rect">
            <a:avLst/>
          </a:prstGeom>
          <a:ln>
            <a:noFill/>
          </a:ln>
        </p:spPr>
      </p:pic>
      <p:pic>
        <p:nvPicPr>
          <p:cNvPr id="78" name="Picture 7"/>
          <p:cNvPicPr/>
          <p:nvPr/>
        </p:nvPicPr>
        <p:blipFill>
          <a:blip r:embed="rId16"/>
          <a:stretch/>
        </p:blipFill>
        <p:spPr>
          <a:xfrm>
            <a:off x="0" y="0"/>
            <a:ext cx="9143640" cy="2638080"/>
          </a:xfrm>
          <a:prstGeom prst="rect">
            <a:avLst/>
          </a:prstGeom>
          <a:ln>
            <a:noFill/>
          </a:ln>
        </p:spPr>
      </p:pic>
      <p:pic>
        <p:nvPicPr>
          <p:cNvPr id="79" name="Picture 8"/>
          <p:cNvPicPr/>
          <p:nvPr/>
        </p:nvPicPr>
        <p:blipFill>
          <a:blip r:embed="rId14"/>
          <a:stretch/>
        </p:blipFill>
        <p:spPr>
          <a:xfrm>
            <a:off x="0" y="6624720"/>
            <a:ext cx="9143640" cy="259920"/>
          </a:xfrm>
          <a:prstGeom prst="rect">
            <a:avLst/>
          </a:prstGeom>
          <a:ln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728720" y="3311640"/>
            <a:ext cx="7127640" cy="223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Итоги работы </a:t>
            </a:r>
            <a:r>
              <a:rPr lang="ru-RU" sz="24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 контролю за соблюдением законодательства о контрактной системе</a:t>
            </a: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24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</a:t>
            </a:r>
            <a:r>
              <a:rPr lang="ru-RU" sz="24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2018 </a:t>
            </a:r>
            <a:r>
              <a:rPr lang="ru-RU" sz="24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год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1800360" y="2303640"/>
            <a:ext cx="788292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Управление Федеральной антимонопольной службы по Ярославской области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3600360" y="5832360"/>
            <a:ext cx="5400360" cy="612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TextShape 4"/>
          <p:cNvSpPr txBox="1"/>
          <p:nvPr/>
        </p:nvSpPr>
        <p:spPr>
          <a:xfrm>
            <a:off x="4896000" y="5693760"/>
            <a:ext cx="4176000" cy="85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0" y="0"/>
            <a:ext cx="9143640" cy="609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90000"/>
              </a:lnSpc>
            </a:pPr>
            <a:r>
              <a:rPr lang="ru-RU" sz="32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Основные показатели в динамике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7047000" y="6580080"/>
            <a:ext cx="213300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DB14F95C-A45E-410A-AFA1-2457081ED209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2428920" y="4653000"/>
            <a:ext cx="6714720" cy="206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685800" y="1600200"/>
            <a:ext cx="7848360" cy="134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9" name="Table 5"/>
          <p:cNvGraphicFramePr/>
          <p:nvPr>
            <p:extLst>
              <p:ext uri="{D42A27DB-BD31-4B8C-83A1-F6EECF244321}">
                <p14:modId xmlns:p14="http://schemas.microsoft.com/office/powerpoint/2010/main" val="1181575140"/>
              </p:ext>
            </p:extLst>
          </p:nvPr>
        </p:nvGraphicFramePr>
        <p:xfrm>
          <a:off x="0" y="514800"/>
          <a:ext cx="9144000" cy="6427710"/>
        </p:xfrm>
        <a:graphic>
          <a:graphicData uri="http://schemas.openxmlformats.org/drawingml/2006/table">
            <a:tbl>
              <a:tblPr/>
              <a:tblGrid>
                <a:gridCol w="6582600"/>
                <a:gridCol w="1209960"/>
                <a:gridCol w="1351440"/>
              </a:tblGrid>
              <a:tr h="598680"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Показатель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2017 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2018 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4525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Поступило жалоб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368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hlinkClick r:id="rId3" action="ppaction://hlinksldjump"/>
                        </a:rPr>
                        <a:t>301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908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Проведено проверок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sldjump"/>
                        </a:rPr>
                        <a:t>142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49104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Выявлено заказов (закупок) с </a:t>
                      </a: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нарушениями по результатам рассмотрения жалоб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и проведения проверок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268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220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9151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Выявлено нарушений при размещении заказов (проведении закупок) по результатам рассмотрения жалоб и проведения проверок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1185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  <a:hlinkClick r:id="rId5" action="ppaction://hlinksldjump"/>
                        </a:rPr>
                        <a:t>628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76068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Выдано </a:t>
                      </a: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предписаний (жалобы, проверки)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Кол-во исполненных </a:t>
                      </a: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предписаний (жалобы, проверки)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предписаний в стадии </a:t>
                      </a: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исполнения (жалобы, проверки)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127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126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95</a:t>
                      </a: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91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4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902160">
                <a:tc>
                  <a:txBody>
                    <a:bodyPr/>
                    <a:lstStyle/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Выдано постановлений о применении мер </a:t>
                      </a: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административной ответственности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Отменено соответствующих постановлений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247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8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  <a:hlinkClick r:id="rId6" action="ppaction://hlinksldjump"/>
                        </a:rPr>
                        <a:t>252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12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580320">
                <a:tc>
                  <a:txBody>
                    <a:bodyPr/>
                    <a:lstStyle/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Сумма подлежащих к взысканию штрафных санкций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Сумма уплаченных штрафных санкций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2 482,3 </a:t>
                      </a:r>
                      <a:r>
                        <a:rPr lang="ru-RU" sz="1400" b="1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тыс.руб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.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1 958,8 </a:t>
                      </a:r>
                      <a:r>
                        <a:rPr lang="ru-RU" sz="14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тыс.руб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.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1 968,5</a:t>
                      </a: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тыс.руб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.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002,5</a:t>
                      </a: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тыс.руб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.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983880">
                <a:tc>
                  <a:txBody>
                    <a:bodyPr/>
                    <a:lstStyle/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Поступило обращений о включении в РНП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Включено в РНП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86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36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115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62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0" y="38160"/>
            <a:ext cx="9143640" cy="609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90000"/>
              </a:lnSpc>
            </a:pPr>
            <a:r>
              <a:rPr lang="ru-RU" sz="32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Рассмотрение жалоб в </a:t>
            </a:r>
            <a:r>
              <a:rPr lang="ru-RU" sz="32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 / 2018 годы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7047000" y="6580080"/>
            <a:ext cx="213300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271AB341-D7FC-4EFC-8A77-581DF4014D5F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2428920" y="4653000"/>
            <a:ext cx="6714720" cy="206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685800" y="1600200"/>
            <a:ext cx="7848360" cy="134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4" name="Table 5"/>
          <p:cNvGraphicFramePr/>
          <p:nvPr>
            <p:extLst>
              <p:ext uri="{D42A27DB-BD31-4B8C-83A1-F6EECF244321}">
                <p14:modId xmlns:p14="http://schemas.microsoft.com/office/powerpoint/2010/main" val="4154888358"/>
              </p:ext>
            </p:extLst>
          </p:nvPr>
        </p:nvGraphicFramePr>
        <p:xfrm>
          <a:off x="0" y="938160"/>
          <a:ext cx="9132520" cy="5277777"/>
        </p:xfrm>
        <a:graphic>
          <a:graphicData uri="http://schemas.openxmlformats.org/drawingml/2006/table">
            <a:tbl>
              <a:tblPr/>
              <a:tblGrid>
                <a:gridCol w="1979712"/>
                <a:gridCol w="1224136"/>
                <a:gridCol w="1008112"/>
                <a:gridCol w="1224136"/>
                <a:gridCol w="1080120"/>
                <a:gridCol w="1049224"/>
                <a:gridCol w="1567080"/>
              </a:tblGrid>
              <a:tr h="515520">
                <a:tc rowSpan="2"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Показатель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  <a:cs typeface="+mn-cs"/>
                        </a:rPr>
                        <a:t>Заказчики субъекта</a:t>
                      </a:r>
                      <a:endParaRPr kumimoji="0" lang="ru-RU" sz="1800" b="1" i="0" u="none" strike="noStrike" kern="0" cap="none" spc="-1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Муниципальные заказчики</a:t>
                      </a:r>
                      <a:endParaRPr kumimoji="0" lang="ru-RU" sz="1200" b="1" i="0" u="none" strike="noStrike" kern="0" cap="none" spc="-1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1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  <a:cs typeface="+mn-cs"/>
                        </a:rPr>
                        <a:t>Всего</a:t>
                      </a:r>
                      <a:endParaRPr kumimoji="0" lang="ru-RU" sz="1200" b="1" i="0" u="none" strike="noStrike" kern="0" cap="none" spc="-1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Microsoft YaHei"/>
                        <a:cs typeface="+mn-cs"/>
                      </a:endParaRPr>
                    </a:p>
                  </a:txBody>
                  <a:tcPr marL="90000" marR="90000"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  <a:cs typeface="+mn-cs"/>
                        </a:rPr>
                        <a:t>Заказчики субъекта</a:t>
                      </a:r>
                      <a:endParaRPr kumimoji="0" lang="ru-RU" sz="1800" b="1" i="0" u="none" strike="noStrike" kern="0" cap="none" spc="-1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Муниципальные заказчики</a:t>
                      </a:r>
                      <a:endParaRPr kumimoji="0" lang="ru-RU" sz="1200" b="1" i="0" u="none" strike="noStrike" kern="0" cap="none" spc="-1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1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  <a:cs typeface="+mn-cs"/>
                          <a:hlinkClick r:id="rId3" action="ppaction://hlinksldjump"/>
                        </a:rPr>
                        <a:t>Всего</a:t>
                      </a:r>
                      <a:endParaRPr kumimoji="0" lang="ru-RU" sz="1200" b="1" i="0" u="none" strike="noStrike" kern="0" cap="none" spc="-1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Microsoft YaHei"/>
                        <a:cs typeface="+mn-cs"/>
                      </a:endParaRPr>
                    </a:p>
                  </a:txBody>
                  <a:tcPr marL="90000" marR="90000"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3B3B3"/>
                    </a:solidFill>
                  </a:tcPr>
                </a:tc>
              </a:tr>
              <a:tr h="515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2017 </a:t>
                      </a: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год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2017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год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2017 </a:t>
                      </a: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год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2018 год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2018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год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2018 год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471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Поступило жалоб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175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126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368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152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114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301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4471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Возвращено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26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17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58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18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21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46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471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Отозвано заявителями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15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7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27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14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5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22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61956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Признано необоснованными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113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61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203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86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62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159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1155064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Признано обоснованными (в том числе частично обоснованными)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21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41</a:t>
                      </a: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80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Microsoft YaHei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34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Microsoft YaHei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26</a:t>
                      </a: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74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4471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Выдано предписаний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32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44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87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34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26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74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61956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Количество закупок с нарушениями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36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52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100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41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29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82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0" y="38160"/>
            <a:ext cx="9143640" cy="609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7047000" y="6580080"/>
            <a:ext cx="213300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271AB341-D7FC-4EFC-8A77-581DF4014D5F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2428920" y="4653000"/>
            <a:ext cx="6714720" cy="206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467544" y="903400"/>
            <a:ext cx="7848360" cy="134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4" name="Table 5"/>
          <p:cNvGraphicFramePr/>
          <p:nvPr>
            <p:extLst>
              <p:ext uri="{D42A27DB-BD31-4B8C-83A1-F6EECF244321}">
                <p14:modId xmlns:p14="http://schemas.microsoft.com/office/powerpoint/2010/main" val="2591548499"/>
              </p:ext>
            </p:extLst>
          </p:nvPr>
        </p:nvGraphicFramePr>
        <p:xfrm>
          <a:off x="0" y="2060848"/>
          <a:ext cx="9132520" cy="2544840"/>
        </p:xfrm>
        <a:graphic>
          <a:graphicData uri="http://schemas.openxmlformats.org/drawingml/2006/table">
            <a:tbl>
              <a:tblPr/>
              <a:tblGrid>
                <a:gridCol w="1979712"/>
                <a:gridCol w="1224136"/>
                <a:gridCol w="1008112"/>
                <a:gridCol w="1440160"/>
                <a:gridCol w="956660"/>
                <a:gridCol w="956660"/>
                <a:gridCol w="1567080"/>
              </a:tblGrid>
              <a:tr h="515520">
                <a:tc rowSpan="2"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Показатель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  <a:cs typeface="+mn-cs"/>
                        </a:rPr>
                        <a:t>Заказчики субъекта</a:t>
                      </a:r>
                      <a:endParaRPr kumimoji="0" lang="ru-RU" sz="1800" b="1" i="0" u="none" strike="noStrike" kern="0" cap="none" spc="-1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Муниципальные заказчики</a:t>
                      </a:r>
                      <a:endParaRPr kumimoji="0" lang="ru-RU" sz="1200" b="1" i="0" u="none" strike="noStrike" kern="0" cap="none" spc="-1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1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  <a:cs typeface="+mn-cs"/>
                        </a:rPr>
                        <a:t>Всего</a:t>
                      </a:r>
                      <a:endParaRPr kumimoji="0" lang="ru-RU" sz="1200" b="1" i="0" u="none" strike="noStrike" kern="0" cap="none" spc="-1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Microsoft YaHei"/>
                        <a:cs typeface="+mn-cs"/>
                      </a:endParaRPr>
                    </a:p>
                  </a:txBody>
                  <a:tcPr marL="90000" marR="90000"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  <a:cs typeface="+mn-cs"/>
                        </a:rPr>
                        <a:t>Заказчики субъекта</a:t>
                      </a:r>
                      <a:endParaRPr kumimoji="0" lang="ru-RU" sz="1800" b="1" i="0" u="none" strike="noStrike" kern="0" cap="none" spc="-1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Муниципальные заказчики</a:t>
                      </a:r>
                      <a:endParaRPr kumimoji="0" lang="ru-RU" sz="1200" b="1" i="0" u="none" strike="noStrike" kern="0" cap="none" spc="-1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1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  <a:cs typeface="+mn-cs"/>
                          <a:hlinkClick r:id="rId3" action="ppaction://hlinksldjump"/>
                        </a:rPr>
                        <a:t>Всего</a:t>
                      </a:r>
                      <a:endParaRPr kumimoji="0" lang="ru-RU" sz="1200" b="1" i="0" u="none" strike="noStrike" kern="0" cap="none" spc="-1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Microsoft YaHei"/>
                        <a:cs typeface="+mn-cs"/>
                      </a:endParaRPr>
                    </a:p>
                  </a:txBody>
                  <a:tcPr marL="90000" marR="90000"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3B3B3"/>
                    </a:solidFill>
                  </a:tcPr>
                </a:tc>
              </a:tr>
              <a:tr h="515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2017 </a:t>
                      </a: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год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2017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год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2017 </a:t>
                      </a: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год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2018 год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2018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год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2018 год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471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Осуществлено проверок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44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46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119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71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49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142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4471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Выдано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13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10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42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8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5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21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61956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Количество закупок с нарушениями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14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11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165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9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8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138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23528" y="1085435"/>
            <a:ext cx="83529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3200" b="1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</a:rPr>
              <a:t>Проведено проверок в 2017 / 2018 годы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9565673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0" y="44280"/>
            <a:ext cx="9143640" cy="609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Основные нарушения за </a:t>
            </a:r>
            <a:r>
              <a:rPr lang="ru-RU" sz="32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2018 </a:t>
            </a:r>
            <a:r>
              <a:rPr lang="ru-RU" sz="32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год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7047000" y="6580080"/>
            <a:ext cx="213300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BD8D7E63-80AB-449B-91CD-80F289884B29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2428920" y="4653000"/>
            <a:ext cx="6714720" cy="206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685800" y="1600200"/>
            <a:ext cx="7848360" cy="134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9" name="Table 5"/>
          <p:cNvGraphicFramePr/>
          <p:nvPr>
            <p:extLst>
              <p:ext uri="{D42A27DB-BD31-4B8C-83A1-F6EECF244321}">
                <p14:modId xmlns:p14="http://schemas.microsoft.com/office/powerpoint/2010/main" val="842702805"/>
              </p:ext>
            </p:extLst>
          </p:nvPr>
        </p:nvGraphicFramePr>
        <p:xfrm>
          <a:off x="0" y="901800"/>
          <a:ext cx="9036000" cy="5675760"/>
        </p:xfrm>
        <a:graphic>
          <a:graphicData uri="http://schemas.openxmlformats.org/drawingml/2006/table">
            <a:tbl>
              <a:tblPr/>
              <a:tblGrid>
                <a:gridCol w="4640400"/>
                <a:gridCol w="1114200"/>
                <a:gridCol w="1128960"/>
                <a:gridCol w="1110960"/>
                <a:gridCol w="1041480"/>
              </a:tblGrid>
              <a:tr h="749880"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Тип нарушения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Федеральные заказчики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Заказчикисубъекта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Муниниципальные заказчики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Всего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59976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нарушения в части размещения информации в единой информационной системе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432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71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51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554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59976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нарушения порядка выбора способа определения поставщика (подрядчика исполнителя)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1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59220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нарушения порядка отбора участников закупок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6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12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11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Times New Roman" panose="02020603050405020304" pitchFamily="18" charset="0"/>
                        </a:rPr>
                        <a:t>29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1599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нарушения в части установления требований в документации о закупках, влекущие ограничение количества участников закупок, а также не предусмотренных законодательством Российской Федерации о контрактной системе.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47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21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19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87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9115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нарушения порядка заключения контракта или неправомерное изменение его условий, а также заключение контракта с нарушением объявленных условий закупок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0627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Иные нарушения (нарушение порядка одностороннего расторжения контракта, неосуществление аудиозаписи вскрытия конвертов, неправомерное признание участника уклонившимся и т.д.)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3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1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3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4</a:t>
                      </a:r>
                      <a:endParaRPr lang="ru-RU" sz="13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0" y="44280"/>
            <a:ext cx="9143640" cy="609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Основные нарушения КоАП РФ за </a:t>
            </a:r>
            <a:r>
              <a:rPr lang="ru-RU" sz="32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2018 </a:t>
            </a:r>
            <a:r>
              <a:rPr lang="ru-RU" sz="32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год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7047000" y="6580080"/>
            <a:ext cx="213300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EADCF38B-B44F-41FB-9112-2E7EA15D3E7E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2428920" y="4653000"/>
            <a:ext cx="6714720" cy="206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4"/>
          <p:cNvSpPr/>
          <p:nvPr/>
        </p:nvSpPr>
        <p:spPr>
          <a:xfrm>
            <a:off x="685800" y="1600200"/>
            <a:ext cx="7848360" cy="134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4" name="Table 5"/>
          <p:cNvGraphicFramePr/>
          <p:nvPr>
            <p:extLst>
              <p:ext uri="{D42A27DB-BD31-4B8C-83A1-F6EECF244321}">
                <p14:modId xmlns:p14="http://schemas.microsoft.com/office/powerpoint/2010/main" val="2041494873"/>
              </p:ext>
            </p:extLst>
          </p:nvPr>
        </p:nvGraphicFramePr>
        <p:xfrm>
          <a:off x="98280" y="900000"/>
          <a:ext cx="9023400" cy="5963319"/>
        </p:xfrm>
        <a:graphic>
          <a:graphicData uri="http://schemas.openxmlformats.org/drawingml/2006/table">
            <a:tbl>
              <a:tblPr/>
              <a:tblGrid>
                <a:gridCol w="5581800"/>
                <a:gridCol w="2109960"/>
                <a:gridCol w="1331640"/>
              </a:tblGrid>
              <a:tr h="1203480"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Состав правонарушения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Количество выданных постановлений о привлечении к адм. ответственности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Сумма штрафов (</a:t>
                      </a: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наложено, без учета отменных по 2.9 КоАП РФ и полностью судом)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91656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Статья 7.29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Несоблюдение требований законодательства о контрактной системе при принятии решения о способе и об условиях определения поставщика (подрядчика, исполнителя)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28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890</a:t>
                      </a:r>
                      <a:r>
                        <a:rPr lang="ru-RU" sz="16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r>
                        <a:rPr lang="ru-RU" sz="1600" b="1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100908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Часть 1.4 статьи 7.30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Размещение должностным лицом заказчика в единой информационной системе в сфере закупок информации и документов, подлежащих размещению, с нарушением требований, предусмотренных законодательством о контрактной системе в сфере закупок (несвоевременное размещение отчета об исполнении контракта)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105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1923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Часть 2 статьи 7.30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отказ в допуске к участию в закупке по основаниям, не предусмотренным законодательством Российской Федерации о контрактной системе,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признание заявки на участие в закупке надлежащей, соответствующей требованиям документации о закупке в случае, если участнику, подавшему такую заявку, должно быть отказано в допуске к участию в закупке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82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756,3</a:t>
                      </a: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3903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Часть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3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статьи 7.30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Неразмещение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должностным лицом заказчика, должностным лицом уполномоченного органа, должностным лицом уполномоченного учреждения, специализированной организацией в единой информационной системе в сфере закупок информации и документов, размещение которых предусмотрено в соответствии с законодательством Российской Федерации о контрактной системе в сфере закупок,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Microsoft YaHei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50,0</a:t>
                      </a: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0" y="44280"/>
            <a:ext cx="9143640" cy="609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Основные нарушения КоАП РФ за </a:t>
            </a:r>
            <a:r>
              <a:rPr lang="ru-RU" sz="32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2018 </a:t>
            </a:r>
            <a:r>
              <a:rPr lang="ru-RU" sz="32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год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7047000" y="6580080"/>
            <a:ext cx="213300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2319D53F-B573-46A6-B372-D861E3578646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2428920" y="4653000"/>
            <a:ext cx="6714720" cy="206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685800" y="1600200"/>
            <a:ext cx="7848360" cy="134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9" name="Table 5"/>
          <p:cNvGraphicFramePr/>
          <p:nvPr>
            <p:extLst>
              <p:ext uri="{D42A27DB-BD31-4B8C-83A1-F6EECF244321}">
                <p14:modId xmlns:p14="http://schemas.microsoft.com/office/powerpoint/2010/main" val="1519975484"/>
              </p:ext>
            </p:extLst>
          </p:nvPr>
        </p:nvGraphicFramePr>
        <p:xfrm>
          <a:off x="0" y="1041480"/>
          <a:ext cx="9144000" cy="6042687"/>
        </p:xfrm>
        <a:graphic>
          <a:graphicData uri="http://schemas.openxmlformats.org/drawingml/2006/table">
            <a:tbl>
              <a:tblPr/>
              <a:tblGrid>
                <a:gridCol w="5226120"/>
                <a:gridCol w="2449440"/>
                <a:gridCol w="1468440"/>
              </a:tblGrid>
              <a:tr h="1203480"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Состав правонарушения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Количество выданных постановлений о привлечении к административной ответственности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  <a:cs typeface="+mn-cs"/>
                        </a:rPr>
                        <a:t>Сумма штрафов (наложено, без учета отменных по 2.9 КоАП РФ и полностью судом)</a:t>
                      </a:r>
                      <a:endParaRPr kumimoji="0" lang="ru-RU" sz="1800" b="0" i="0" u="none" strike="noStrike" kern="0" cap="none" spc="-1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  <a:tr h="131184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Часть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4.1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статьи 7.30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 Включение в описание объекта закупки требований и указаний в отношении товарных знаков, знаков обслуживания, фирменных наименований, патентов, полезных моделей, промышленных образцов, наименования места происхождения товара или наименования производителя, требований к товарам, информации, работам, услугам при условии, если такие требования влекут за собой ограничение количества участников закупки, за исключением случаев, предусмотренных законодательством Российской Федерации о контрактной системе в сфере закупок, или включение в состав одного лота, объекта закупки товаров, работ, услуг, технологически и функционально не связанных между собой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Microsoft YaHei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10,0</a:t>
                      </a: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161064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Часть 4.2 статьи 7.30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Утверждение конкурсной документации, документации об аукционе, документации о проведении запроса предложений, определение содержания извещения о проведении запроса котировок с нарушением требований, предусмотренных законодательством Российской Федерации о контрактной системе в сфере закупок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103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309 </a:t>
                      </a: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 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40148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Часть 6 статьи 7.30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отказ в допуске к участию в запросе котировок (запросе предложений) по основаниям, не предусмотренным законодательством о контрактной системе,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признание заявки на участие в запросе котировок (запросе предложений), соответствующей требованиям извещения о проведении запроса котировок (документации о проведении запроса предложений), в случае, если участнику закупки, подавшему такую заявку, должно быть отказано в допуске к участию в запросе котировок (запросе предложений)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3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5,8</a:t>
                      </a:r>
                      <a:endParaRPr lang="ru-RU" sz="1600" b="1" strike="noStrike" spc="-1" baseline="0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0" y="44280"/>
            <a:ext cx="9143640" cy="609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r>
              <a:rPr lang="ru-RU" sz="3200" b="1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</a:rPr>
              <a:t>Основные нарушения КоАП РФ за </a:t>
            </a:r>
            <a:r>
              <a:rPr lang="ru-RU" sz="32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</a:rPr>
              <a:t>2018 </a:t>
            </a:r>
            <a:r>
              <a:rPr lang="ru-RU" sz="3200" b="1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</a:rPr>
              <a:t>год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7047000" y="6580080"/>
            <a:ext cx="213300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/>
            <a:fld id="{2319D53F-B573-46A6-B372-D861E3578646}" type="slidenum">
              <a:rPr lang="ru-RU" sz="1600" b="1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pPr algn="r"/>
              <a:t>8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2428920" y="4653000"/>
            <a:ext cx="6714720" cy="206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ru-RU" sz="2000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r>
              <a:rPr lang="ru-RU" sz="2000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r>
              <a:rPr lang="ru-RU" sz="2000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r>
              <a:rPr lang="ru-RU" sz="2000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685800" y="1600200"/>
            <a:ext cx="7848360" cy="134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ru-RU" sz="2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r>
              <a:rPr lang="ru-RU" sz="2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r>
              <a:rPr lang="ru-RU" sz="2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graphicFrame>
        <p:nvGraphicFramePr>
          <p:cNvPr id="149" name="Table 5"/>
          <p:cNvGraphicFramePr/>
          <p:nvPr>
            <p:extLst>
              <p:ext uri="{D42A27DB-BD31-4B8C-83A1-F6EECF244321}">
                <p14:modId xmlns:p14="http://schemas.microsoft.com/office/powerpoint/2010/main" val="293732524"/>
              </p:ext>
            </p:extLst>
          </p:nvPr>
        </p:nvGraphicFramePr>
        <p:xfrm>
          <a:off x="0" y="1041480"/>
          <a:ext cx="9144000" cy="5433803"/>
        </p:xfrm>
        <a:graphic>
          <a:graphicData uri="http://schemas.openxmlformats.org/drawingml/2006/table">
            <a:tbl>
              <a:tblPr/>
              <a:tblGrid>
                <a:gridCol w="5226120"/>
                <a:gridCol w="2449440"/>
                <a:gridCol w="1468440"/>
              </a:tblGrid>
              <a:tr h="1203480"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Состав правонарушения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Количество выданных постановлений о привлечении к административной ответственности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  <a:cs typeface="+mn-cs"/>
                        </a:rPr>
                        <a:t>Сумма штрафов (наложено, без учета отменных по 2.9 КоАП РФ и полностью судом)</a:t>
                      </a:r>
                      <a:endParaRPr kumimoji="0" lang="ru-RU" sz="1800" b="0" i="0" u="none" strike="noStrike" kern="0" cap="none" spc="-1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  <a:tr h="131184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Часть 2 статьи 7.31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Ненаправление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, несвоевременное направление в уполномоченный орган информации, подлежащей включению в РНП,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или 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ненаправление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, несвоевременное направление, представление, направление недостоверной информации (сведений) и (или) документов, содержащих недостоверную информацию о заключении контракта, его изменении, расторжении в реестр контрактов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400 </a:t>
                      </a: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131184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Статья 7.32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Нарушение порядка заключения, изменения контракта (уклонение заказчика от заключение 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контракта,нарушение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сроков подписания контракта, заключение контракта на иных условиях, изменение существенных условий контракта)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16,2</a:t>
                      </a: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131184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Часть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статьи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7.32.5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</a:rPr>
                        <a:t>Нарушение должностным лицом заказчика срока и порядка оплаты товаров (работ, услуг) при осуществлении закупок для обеспечения государственных и муниципальных нужд, в том числе неисполнение обязанности по обеспечению авансирования, предусмотренного государственным или муниципальным контрактом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  <a:hlinkClick r:id="rId3" action="ppaction://hlinksldjump"/>
                        </a:rPr>
                        <a:t>150 </a:t>
                      </a: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  <a:hlinkClick r:id="rId3" action="ppaction://hlinksldjump"/>
                        </a:rPr>
                        <a:t>тыс. 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  <a:hlinkClick r:id="rId3" action="ppaction://hlinksldjump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6866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666720" y="2852640"/>
            <a:ext cx="8013240" cy="703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02847E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СПАСИБО ЗА ВНИМАНИЕ!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9" name="Picture 2"/>
          <p:cNvPicPr/>
          <p:nvPr/>
        </p:nvPicPr>
        <p:blipFill>
          <a:blip r:embed="rId2"/>
          <a:stretch/>
        </p:blipFill>
        <p:spPr>
          <a:xfrm>
            <a:off x="1700280" y="4145040"/>
            <a:ext cx="774360" cy="793440"/>
          </a:xfrm>
          <a:prstGeom prst="rect">
            <a:avLst/>
          </a:prstGeom>
          <a:ln>
            <a:noFill/>
          </a:ln>
        </p:spPr>
      </p:pic>
      <p:sp>
        <p:nvSpPr>
          <p:cNvPr id="170" name="CustomShape 2"/>
          <p:cNvSpPr/>
          <p:nvPr/>
        </p:nvSpPr>
        <p:spPr>
          <a:xfrm>
            <a:off x="2838600" y="4389480"/>
            <a:ext cx="4968360" cy="45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2847E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yaroslavl.fas.gov.ru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14816</TotalTime>
  <Words>1211</Words>
  <Application>Microsoft Office PowerPoint</Application>
  <PresentationFormat>Экран (4:3)</PresentationFormat>
  <Paragraphs>362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Kryukova</cp:lastModifiedBy>
  <cp:revision>937</cp:revision>
  <cp:lastPrinted>2019-01-23T15:38:38Z</cp:lastPrinted>
  <dcterms:created xsi:type="dcterms:W3CDTF">2011-08-24T10:02:51Z</dcterms:created>
  <dcterms:modified xsi:type="dcterms:W3CDTF">2019-01-23T17:16:59Z</dcterms:modified>
  <dc:language>ru-RU</dc:language>
</cp:coreProperties>
</file>